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716"/>
    <a:srgbClr val="002570"/>
    <a:srgbClr val="FFFF66"/>
    <a:srgbClr val="FFFF00"/>
    <a:srgbClr val="97D7D9"/>
    <a:srgbClr val="9A0000"/>
    <a:srgbClr val="2E702E"/>
    <a:srgbClr val="C8CB49"/>
    <a:srgbClr val="476A34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6423962615447207"/>
          <c:y val="0.30744077166429556"/>
          <c:w val="0.66410323093550161"/>
          <c:h val="0.643328803674840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</c:spPr>
          </c:dPt>
          <c:dPt>
            <c:idx val="1"/>
            <c:spPr>
              <a:solidFill>
                <a:srgbClr val="EE8716"/>
              </a:solidFill>
            </c:spPr>
          </c:dPt>
          <c:dPt>
            <c:idx val="2"/>
            <c:spPr>
              <a:solidFill>
                <a:schemeClr val="accent5">
                  <a:lumMod val="50000"/>
                </a:schemeClr>
              </a:solidFill>
            </c:spPr>
          </c:dPt>
          <c:dPt>
            <c:idx val="3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4"/>
            <c:spPr>
              <a:solidFill>
                <a:srgbClr val="0070C0"/>
              </a:solidFill>
            </c:spPr>
          </c:dPt>
          <c:dLbls>
            <c:dLbl>
              <c:idx val="0"/>
              <c:layout>
                <c:manualLayout>
                  <c:x val="0.26353742793554558"/>
                  <c:y val="-0.29219592244592929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Жилищно-коммунальный комплекс</a:t>
                    </a:r>
                    <a:r>
                      <a:rPr lang="ru-RU" b="1" baseline="0" dirty="0" smtClean="0"/>
                      <a:t>, </a:t>
                    </a:r>
                  </a:p>
                  <a:p>
                    <a:r>
                      <a:rPr lang="ru-RU" b="1" baseline="0" dirty="0" smtClean="0"/>
                      <a:t>дорожное хозяйство, </a:t>
                    </a:r>
                  </a:p>
                  <a:p>
                    <a:r>
                      <a:rPr lang="ru-RU" b="1" baseline="0" dirty="0" smtClean="0"/>
                      <a:t>транспорт</a:t>
                    </a:r>
                    <a:endParaRPr lang="ru-RU" b="1" dirty="0" smtClean="0"/>
                  </a:p>
                  <a:p>
                    <a:r>
                      <a:rPr lang="ru-RU" b="1" dirty="0" smtClean="0"/>
                      <a:t>(</a:t>
                    </a:r>
                    <a:r>
                      <a:rPr lang="ru-RU" b="1" dirty="0"/>
                      <a:t>60,2%)</a:t>
                    </a:r>
                  </a:p>
                </c:rich>
              </c:tx>
              <c:dLblPos val="ctr"/>
              <c:showCatName val="1"/>
            </c:dLbl>
            <c:dLbl>
              <c:idx val="1"/>
              <c:layout>
                <c:manualLayout>
                  <c:x val="-0.25348328400816383"/>
                  <c:y val="9.0234888994653192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Социальная </a:t>
                    </a:r>
                    <a:r>
                      <a:rPr lang="ru-RU" b="1" dirty="0"/>
                      <a:t>сфера </a:t>
                    </a:r>
                    <a:endParaRPr lang="ru-RU" b="1" dirty="0" smtClean="0"/>
                  </a:p>
                  <a:p>
                    <a:r>
                      <a:rPr lang="ru-RU" b="1" dirty="0" smtClean="0"/>
                      <a:t>(</a:t>
                    </a:r>
                    <a:r>
                      <a:rPr lang="ru-RU" b="1" dirty="0"/>
                      <a:t>19,3%)</a:t>
                    </a:r>
                  </a:p>
                </c:rich>
              </c:tx>
              <c:dLblPos val="ctr"/>
              <c:showCatName val="1"/>
            </c:dLbl>
            <c:dLbl>
              <c:idx val="2"/>
              <c:layout>
                <c:manualLayout>
                  <c:x val="-0.26773965010172268"/>
                  <c:y val="-0.15352527312548594"/>
                </c:manualLayout>
              </c:layout>
              <c:tx>
                <c:rich>
                  <a:bodyPr/>
                  <a:lstStyle/>
                  <a:p>
                    <a:pPr>
                      <a:lnSpc>
                        <a:spcPct val="100000"/>
                      </a:lnSpc>
                      <a:defRPr/>
                    </a:pPr>
                    <a:r>
                      <a:rPr lang="ru-RU" sz="1800" b="1" dirty="0"/>
                      <a:t>Оборона, </a:t>
                    </a:r>
                    <a:endParaRPr lang="ru-RU" sz="1800" b="1" dirty="0" smtClean="0"/>
                  </a:p>
                  <a:p>
                    <a:pPr>
                      <a:lnSpc>
                        <a:spcPct val="100000"/>
                      </a:lnSpc>
                      <a:defRPr/>
                    </a:pPr>
                    <a:r>
                      <a:rPr lang="ru-RU" sz="1800" b="1" dirty="0" smtClean="0"/>
                      <a:t>безопасность</a:t>
                    </a:r>
                    <a:r>
                      <a:rPr lang="ru-RU" sz="1800" b="1" dirty="0"/>
                      <a:t>, </a:t>
                    </a:r>
                    <a:endParaRPr lang="ru-RU" sz="1800" b="1" dirty="0" smtClean="0"/>
                  </a:p>
                  <a:p>
                    <a:pPr>
                      <a:lnSpc>
                        <a:spcPct val="100000"/>
                      </a:lnSpc>
                      <a:defRPr/>
                    </a:pPr>
                    <a:r>
                      <a:rPr lang="ru-RU" sz="1800" b="1" dirty="0" smtClean="0"/>
                      <a:t>законность </a:t>
                    </a:r>
                    <a:r>
                      <a:rPr lang="ru-RU" sz="1800" b="1" dirty="0"/>
                      <a:t>(13,2%)</a:t>
                    </a:r>
                  </a:p>
                </c:rich>
              </c:tx>
              <c:spPr/>
              <c:dLblPos val="ctr"/>
              <c:showCatName val="1"/>
            </c:dLbl>
            <c:dLbl>
              <c:idx val="3"/>
              <c:layout>
                <c:manualLayout>
                  <c:x val="-0.11753820396534125"/>
                  <c:y val="-0.2707673356347731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Государство</a:t>
                    </a:r>
                    <a:r>
                      <a:rPr lang="ru-RU" b="1" dirty="0"/>
                      <a:t>, </a:t>
                    </a:r>
                    <a:endParaRPr lang="ru-RU" b="1" dirty="0" smtClean="0"/>
                  </a:p>
                  <a:p>
                    <a:r>
                      <a:rPr lang="ru-RU" b="1" dirty="0" smtClean="0"/>
                      <a:t>общество</a:t>
                    </a:r>
                    <a:r>
                      <a:rPr lang="ru-RU" b="1" dirty="0"/>
                      <a:t>, </a:t>
                    </a:r>
                    <a:endParaRPr lang="ru-RU" b="1" dirty="0" smtClean="0"/>
                  </a:p>
                  <a:p>
                    <a:r>
                      <a:rPr lang="ru-RU" b="1" dirty="0" smtClean="0"/>
                      <a:t>политика </a:t>
                    </a:r>
                    <a:r>
                      <a:rPr lang="ru-RU" b="1" dirty="0"/>
                      <a:t>(3,6%)</a:t>
                    </a:r>
                  </a:p>
                </c:rich>
              </c:tx>
              <c:dLblPos val="ctr"/>
              <c:showCatName val="1"/>
            </c:dLbl>
            <c:dLbl>
              <c:idx val="4"/>
              <c:layout>
                <c:manualLayout>
                  <c:x val="7.0522922379204739E-2"/>
                  <c:y val="-0.2981175715574784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Экономика (3,6%)</a:t>
                    </a:r>
                  </a:p>
                </c:rich>
              </c:tx>
              <c:dLblPos val="ctr"/>
              <c:showCatName val="1"/>
            </c:dLbl>
            <c:dLblPos val="ctr"/>
            <c:showCatName val="1"/>
            <c:showLeaderLines val="1"/>
          </c:dLbls>
          <c:cat>
            <c:strRef>
              <c:f>Лист1!$A$2:$A$6</c:f>
              <c:strCache>
                <c:ptCount val="5"/>
                <c:pt idx="0">
                  <c:v>Жилищно-коммунальная сфера (60,2%)</c:v>
                </c:pt>
                <c:pt idx="1">
                  <c:v>Социальная сфера (19,3%)</c:v>
                </c:pt>
                <c:pt idx="2">
                  <c:v>Оборона, безопасность, законность (13,2%)</c:v>
                </c:pt>
                <c:pt idx="3">
                  <c:v>Государство, общество, политика (3,6%)</c:v>
                </c:pt>
                <c:pt idx="4">
                  <c:v>Экономика (3,6%)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60.2</c:v>
                </c:pt>
                <c:pt idx="1">
                  <c:v>19.3</c:v>
                </c:pt>
                <c:pt idx="2">
                  <c:v>13.2</c:v>
                </c:pt>
                <c:pt idx="3">
                  <c:v>3.6</c:v>
                </c:pt>
                <c:pt idx="4">
                  <c:v>3.6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rgbClr val="EE8716"/>
              </a:solidFill>
            </c:spPr>
          </c:dPt>
          <c:dPt>
            <c:idx val="1"/>
            <c:spPr>
              <a:solidFill>
                <a:srgbClr val="002060"/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dPt>
          <c:dPt>
            <c:idx val="2"/>
            <c:spPr>
              <a:solidFill>
                <a:srgbClr val="C8CB49"/>
              </a:solidFill>
            </c:spPr>
          </c:dPt>
          <c:dPt>
            <c:idx val="3"/>
            <c:spPr>
              <a:solidFill>
                <a:srgbClr val="2E702E"/>
              </a:solidFill>
            </c:spPr>
          </c:dPt>
          <c:dPt>
            <c:idx val="4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2.4105292677637745E-2"/>
                  <c:y val="-6.5259740144680653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Улучшение жилищных условий</a:t>
                    </a:r>
                    <a:r>
                      <a:rPr lang="ru-RU" b="1" dirty="0" smtClean="0"/>
                      <a:t>,</a:t>
                    </a:r>
                  </a:p>
                  <a:p>
                    <a:r>
                      <a:rPr lang="ru-RU" b="1" dirty="0" smtClean="0"/>
                      <a:t> </a:t>
                    </a:r>
                    <a:r>
                      <a:rPr lang="ru-RU" b="1" dirty="0"/>
                      <a:t>эксплуатация и ремонт жилья (38%)</a:t>
                    </a:r>
                  </a:p>
                </c:rich>
              </c:tx>
              <c:dLblPos val="outEnd"/>
              <c:showCatName val="1"/>
            </c:dLbl>
            <c:dLbl>
              <c:idx val="1"/>
              <c:layout>
                <c:manualLayout>
                  <c:x val="-5.1223746939980212E-2"/>
                  <c:y val="-1.3502015202347723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дорожное хозяйство (40%)</a:t>
                    </a:r>
                  </a:p>
                </c:rich>
              </c:tx>
              <c:dLblPos val="outEnd"/>
              <c:showCatName val="1"/>
            </c:dLbl>
            <c:dLbl>
              <c:idx val="2"/>
              <c:layout>
                <c:manualLayout>
                  <c:x val="-1.0546065546466513E-2"/>
                  <c:y val="7.3619318945941412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газификация</a:t>
                    </a:r>
                    <a:r>
                      <a:rPr lang="ru-RU" b="1" dirty="0"/>
                      <a:t>, </a:t>
                    </a:r>
                    <a:endParaRPr lang="ru-RU" b="1" dirty="0" smtClean="0"/>
                  </a:p>
                  <a:p>
                    <a:r>
                      <a:rPr lang="ru-RU" b="1" dirty="0" smtClean="0"/>
                      <a:t>водоснабжение </a:t>
                    </a:r>
                    <a:r>
                      <a:rPr lang="ru-RU" b="1" dirty="0"/>
                      <a:t>(8%)</a:t>
                    </a:r>
                  </a:p>
                </c:rich>
              </c:tx>
              <c:dLblPos val="outEnd"/>
              <c:showCatName val="1"/>
            </c:dLbl>
            <c:dLbl>
              <c:idx val="3"/>
              <c:layout>
                <c:manualLayout>
                  <c:x val="-3.3144777431751891E-2"/>
                  <c:y val="2.9447727578376569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транспорт (4%)</a:t>
                    </a:r>
                  </a:p>
                </c:rich>
              </c:tx>
              <c:dLblPos val="outEnd"/>
              <c:showCatName val="1"/>
            </c:dLbl>
            <c:dLbl>
              <c:idx val="4"/>
              <c:layout>
                <c:manualLayout>
                  <c:x val="4.2184262185866052E-2"/>
                  <c:y val="4.9079545963960913E-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оплата коммунальных услуг (10%)</a:t>
                    </a:r>
                  </a:p>
                </c:rich>
              </c:tx>
              <c:dLblPos val="outEnd"/>
              <c:showCatName val="1"/>
            </c:dLbl>
            <c:dLblPos val="outEnd"/>
            <c:showCatName val="1"/>
            <c:showLeaderLines val="1"/>
          </c:dLbls>
          <c:cat>
            <c:strRef>
              <c:f>Лист1!$A$2:$A$6</c:f>
              <c:strCache>
                <c:ptCount val="5"/>
                <c:pt idx="0">
                  <c:v>Улучшение жилищных условий, эксплуатация и ремонт жилья (38%)</c:v>
                </c:pt>
                <c:pt idx="1">
                  <c:v>дорожное хозяйство (40%)</c:v>
                </c:pt>
                <c:pt idx="2">
                  <c:v>газификация, водоснабжение (8%)</c:v>
                </c:pt>
                <c:pt idx="3">
                  <c:v>транспорт (4%)</c:v>
                </c:pt>
                <c:pt idx="4">
                  <c:v>оплата коммунальных услуг (10%)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19</c:v>
                </c:pt>
                <c:pt idx="1">
                  <c:v>20</c:v>
                </c:pt>
                <c:pt idx="2">
                  <c:v>4</c:v>
                </c:pt>
                <c:pt idx="3">
                  <c:v>2</c:v>
                </c:pt>
                <c:pt idx="4">
                  <c:v>5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2776731118551175"/>
          <c:y val="9.2359782861276427E-2"/>
          <c:w val="0.46855650348271682"/>
          <c:h val="0.7804438780728369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rgbClr val="FFFF66"/>
              </a:solidFill>
            </c:spPr>
          </c:dPt>
          <c:dPt>
            <c:idx val="1"/>
            <c:spPr>
              <a:solidFill>
                <a:srgbClr val="002570"/>
              </a:solidFill>
            </c:spPr>
          </c:dPt>
          <c:dPt>
            <c:idx val="2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3"/>
            <c:spPr>
              <a:solidFill>
                <a:srgbClr val="EE8716"/>
              </a:solidFill>
            </c:spPr>
          </c:dPt>
          <c:dLbls>
            <c:dLbl>
              <c:idx val="0"/>
              <c:layout>
                <c:manualLayout>
                  <c:x val="4.1829772587665473E-2"/>
                  <c:y val="-3.981320709098298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 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социальное обеспечение (43%)</a:t>
                    </a:r>
                  </a:p>
                </c:rich>
              </c:tx>
              <c:dLblPos val="outEnd"/>
              <c:showCatName val="1"/>
            </c:dLbl>
            <c:dLbl>
              <c:idx val="1"/>
              <c:layout>
                <c:manualLayout>
                  <c:x val="0.10756227236828272"/>
                  <c:y val="-7.4649763295593086E-3"/>
                </c:manualLayout>
              </c:layout>
              <c:tx>
                <c:rich>
                  <a:bodyPr/>
                  <a:lstStyle/>
                  <a:p>
                    <a:pPr algn="just">
                      <a:defRPr b="1"/>
                    </a:pP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здравоохранение 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(6%)</a:t>
                    </a:r>
                  </a:p>
                </c:rich>
              </c:tx>
              <c:spPr/>
              <c:dLblPos val="outEnd"/>
              <c:showCatName val="1"/>
            </c:dLbl>
            <c:dLbl>
              <c:idx val="2"/>
              <c:layout>
                <c:manualLayout>
                  <c:x val="-6.5732499780617196E-2"/>
                  <c:y val="-5.22548343069150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образование (25%)</a:t>
                    </a:r>
                  </a:p>
                </c:rich>
              </c:tx>
              <c:dLblPos val="outEnd"/>
              <c:showCatName val="1"/>
            </c:dLbl>
            <c:dLbl>
              <c:idx val="3"/>
              <c:layout>
                <c:manualLayout>
                  <c:x val="-3.7348011238987032E-2"/>
                  <c:y val="2.4883254431864363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 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охрана семьи (13%)</a:t>
                    </a:r>
                  </a:p>
                </c:rich>
              </c:tx>
              <c:dLblPos val="outEnd"/>
              <c:showCatName val="1"/>
            </c:dLbl>
            <c:dLbl>
              <c:idx val="4"/>
              <c:layout>
                <c:manualLayout>
                  <c:x val="-4.9299374835462879E-2"/>
                  <c:y val="4.9766508863728735E-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культура, спорт, туризм (13%)</a:t>
                    </a:r>
                  </a:p>
                </c:rich>
              </c:tx>
              <c:dLblPos val="outEnd"/>
              <c:showCatName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CatName val="1"/>
            <c:showLeaderLines val="1"/>
          </c:dLbls>
          <c:cat>
            <c:strRef>
              <c:f>Лист1!$A$2:$A$6</c:f>
              <c:strCache>
                <c:ptCount val="5"/>
                <c:pt idx="0">
                  <c:v> социальное обеспечение (43%)</c:v>
                </c:pt>
                <c:pt idx="1">
                  <c:v> здравоохранение (6%)</c:v>
                </c:pt>
                <c:pt idx="2">
                  <c:v> образование (25%)</c:v>
                </c:pt>
                <c:pt idx="3">
                  <c:v> охрана семьи (13%)</c:v>
                </c:pt>
                <c:pt idx="4">
                  <c:v>культура, спорт, туризм (13%)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</c:v>
                </c:pt>
                <c:pt idx="1">
                  <c:v>1</c:v>
                </c:pt>
                <c:pt idx="2">
                  <c:v>4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9463007154242093"/>
          <c:y val="2.404279427245563E-2"/>
          <c:w val="0.80120324803149612"/>
          <c:h val="0.4790925196850393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</c:spPr>
          <c:cat>
            <c:strRef>
              <c:f>Лист1!$A$2:$A$5</c:f>
              <c:strCache>
                <c:ptCount val="4"/>
                <c:pt idx="0">
                  <c:v>Доставлено лично</c:v>
                </c:pt>
                <c:pt idx="1">
                  <c:v>Письмо</c:v>
                </c:pt>
                <c:pt idx="2">
                  <c:v>Эл. почта, Интернет-приемная АШМР</c:v>
                </c:pt>
                <c:pt idx="3">
                  <c:v>СЭД, иным способом из других организаций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0.18000000000000005</c:v>
                </c:pt>
                <c:pt idx="1">
                  <c:v>7.0000000000000021E-2</c:v>
                </c:pt>
                <c:pt idx="2">
                  <c:v>0.33000000000000013</c:v>
                </c:pt>
                <c:pt idx="3">
                  <c:v>0.41000000000000009</c:v>
                </c:pt>
              </c:numCache>
            </c:numRef>
          </c:val>
        </c:ser>
        <c:axId val="72920448"/>
        <c:axId val="72926336"/>
      </c:barChart>
      <c:catAx>
        <c:axId val="72920448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1600" b="1" i="0" baseline="0">
                <a:latin typeface="Times New Roman" pitchFamily="18" charset="0"/>
              </a:defRPr>
            </a:pPr>
            <a:endParaRPr lang="ru-RU"/>
          </a:p>
        </c:txPr>
        <c:crossAx val="72926336"/>
        <c:crosses val="autoZero"/>
        <c:auto val="1"/>
        <c:lblAlgn val="ctr"/>
        <c:lblOffset val="100"/>
      </c:catAx>
      <c:valAx>
        <c:axId val="72926336"/>
        <c:scaling>
          <c:orientation val="minMax"/>
          <c:max val="1"/>
          <c:min val="0"/>
        </c:scaling>
        <c:axPos val="l"/>
        <c:majorGridlines/>
        <c:numFmt formatCode="0%" sourceLinked="1"/>
        <c:tickLblPos val="nextTo"/>
        <c:crossAx val="7292044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I полугодие 2016г.</c:v>
                </c:pt>
              </c:strCache>
            </c:strRef>
          </c:tx>
          <c:spPr>
            <a:solidFill>
              <a:srgbClr val="002570"/>
            </a:solidFill>
          </c:spPr>
          <c:cat>
            <c:strRef>
              <c:f>Лист1!$A$2:$A$5</c:f>
              <c:strCache>
                <c:ptCount val="4"/>
                <c:pt idx="0">
                  <c:v>Доставлено лично</c:v>
                </c:pt>
                <c:pt idx="1">
                  <c:v>Почта</c:v>
                </c:pt>
                <c:pt idx="2">
                  <c:v>Эл. почта, Интернет-приемная АШМР</c:v>
                </c:pt>
                <c:pt idx="3">
                  <c:v>СЭД, иным способом из других организаций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 formatCode="0%">
                  <c:v>0.18000000000000008</c:v>
                </c:pt>
                <c:pt idx="1">
                  <c:v>7.1999999999999995E-2</c:v>
                </c:pt>
                <c:pt idx="2">
                  <c:v>0.33700000000000024</c:v>
                </c:pt>
                <c:pt idx="3">
                  <c:v>0.41200000000000014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 полугодие 2015г.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cat>
            <c:strRef>
              <c:f>Лист1!$A$2:$A$5</c:f>
              <c:strCache>
                <c:ptCount val="4"/>
                <c:pt idx="0">
                  <c:v>Доставлено лично</c:v>
                </c:pt>
                <c:pt idx="1">
                  <c:v>Почта</c:v>
                </c:pt>
                <c:pt idx="2">
                  <c:v>Эл. почта, Интернет-приемная АШМР</c:v>
                </c:pt>
                <c:pt idx="3">
                  <c:v>СЭД, иным способом из других организаций</c:v>
                </c:pt>
              </c:strCache>
            </c:strRef>
          </c:cat>
          <c:val>
            <c:numRef>
              <c:f>Лист1!$C$2:$C$5</c:f>
              <c:numCache>
                <c:formatCode>0.00%</c:formatCode>
                <c:ptCount val="4"/>
                <c:pt idx="0">
                  <c:v>0.29700000000000021</c:v>
                </c:pt>
                <c:pt idx="1">
                  <c:v>0.10600000000000002</c:v>
                </c:pt>
                <c:pt idx="2">
                  <c:v>0.23300000000000001</c:v>
                </c:pt>
                <c:pt idx="3">
                  <c:v>0.36100000000000021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Доставлено лично</c:v>
                </c:pt>
                <c:pt idx="1">
                  <c:v>Почта</c:v>
                </c:pt>
                <c:pt idx="2">
                  <c:v>Эл. почта, Интернет-приемная АШМР</c:v>
                </c:pt>
                <c:pt idx="3">
                  <c:v>СЭД, иным способом из других организаций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axId val="72059904"/>
        <c:axId val="72065792"/>
      </c:barChart>
      <c:catAx>
        <c:axId val="72059904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b="1" i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2065792"/>
        <c:crosses val="autoZero"/>
        <c:auto val="1"/>
        <c:lblAlgn val="ctr"/>
        <c:lblOffset val="100"/>
      </c:catAx>
      <c:valAx>
        <c:axId val="72065792"/>
        <c:scaling>
          <c:orientation val="minMax"/>
          <c:max val="1"/>
          <c:min val="0"/>
        </c:scaling>
        <c:axPos val="l"/>
        <c:majorGridlines/>
        <c:numFmt formatCode="0%" sourceLinked="1"/>
        <c:tickLblPos val="nextTo"/>
        <c:crossAx val="72059904"/>
        <c:crosses val="autoZero"/>
        <c:crossBetween val="between"/>
      </c:valAx>
    </c:plotArea>
    <c:legend>
      <c:legendPos val="t"/>
      <c:legendEntry>
        <c:idx val="2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0.47461</cdr:y>
    </cdr:from>
    <cdr:to>
      <cdr:x>0.15</cdr:x>
      <cdr:y>0.69961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1285884" y="192882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455142D-8224-4A55-A6B5-654F9CE40FAF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CE334D-3132-49BC-93A1-BF1B2D8857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5142D-8224-4A55-A6B5-654F9CE40FAF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334D-3132-49BC-93A1-BF1B2D8857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455142D-8224-4A55-A6B5-654F9CE40FAF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ECE334D-3132-49BC-93A1-BF1B2D8857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5142D-8224-4A55-A6B5-654F9CE40FAF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ECE334D-3132-49BC-93A1-BF1B2D8857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5142D-8224-4A55-A6B5-654F9CE40FAF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ECE334D-3132-49BC-93A1-BF1B2D8857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455142D-8224-4A55-A6B5-654F9CE40FAF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ECE334D-3132-49BC-93A1-BF1B2D8857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455142D-8224-4A55-A6B5-654F9CE40FAF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ECE334D-3132-49BC-93A1-BF1B2D8857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5142D-8224-4A55-A6B5-654F9CE40FAF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ECE334D-3132-49BC-93A1-BF1B2D8857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5142D-8224-4A55-A6B5-654F9CE40FAF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CE334D-3132-49BC-93A1-BF1B2D8857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5142D-8224-4A55-A6B5-654F9CE40FAF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ECE334D-3132-49BC-93A1-BF1B2D8857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455142D-8224-4A55-A6B5-654F9CE40FAF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ECE334D-3132-49BC-93A1-BF1B2D8857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455142D-8224-4A55-A6B5-654F9CE40FAF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ECE334D-3132-49BC-93A1-BF1B2D8857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2" y="1500174"/>
            <a:ext cx="671517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srgbClr val="002060"/>
                </a:solidFill>
              </a:rPr>
              <a:t>Работа с обращениями граждан в Администрации Шуйского муниципального </a:t>
            </a:r>
            <a:r>
              <a:rPr lang="ru-RU" sz="4000" dirty="0" smtClean="0">
                <a:solidFill>
                  <a:srgbClr val="002060"/>
                </a:solidFill>
              </a:rPr>
              <a:t>района</a:t>
            </a:r>
          </a:p>
          <a:p>
            <a:endParaRPr lang="ru-RU" sz="4000" dirty="0"/>
          </a:p>
          <a:p>
            <a:r>
              <a:rPr lang="ru-RU" sz="4000" dirty="0" smtClean="0"/>
              <a:t> </a:t>
            </a:r>
            <a:endParaRPr lang="ru-RU" sz="4000" dirty="0"/>
          </a:p>
          <a:p>
            <a:r>
              <a:rPr lang="ru-RU" dirty="0" smtClean="0">
                <a:solidFill>
                  <a:schemeClr val="accent1"/>
                </a:solidFill>
              </a:rPr>
              <a:t>                                               </a:t>
            </a:r>
            <a:r>
              <a:rPr lang="en-US" dirty="0" smtClean="0">
                <a:solidFill>
                  <a:schemeClr val="accent1"/>
                </a:solidFill>
              </a:rPr>
              <a:t>I </a:t>
            </a:r>
            <a:r>
              <a:rPr lang="ru-RU" smtClean="0">
                <a:solidFill>
                  <a:schemeClr val="accent1"/>
                </a:solidFill>
              </a:rPr>
              <a:t>полугодие </a:t>
            </a:r>
            <a:r>
              <a:rPr lang="ru-RU" dirty="0">
                <a:solidFill>
                  <a:schemeClr val="accent1"/>
                </a:solidFill>
              </a:rPr>
              <a:t>2016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42852"/>
            <a:ext cx="7643866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70C0"/>
                </a:solidFill>
                <a:latin typeface="Georgia" pitchFamily="18" charset="0"/>
              </a:rPr>
              <a:t>       Работа с обращениями граждан в Администрации Шуйского муниципального района ведется в соответствии </a:t>
            </a:r>
          </a:p>
          <a:p>
            <a:endParaRPr lang="ru-RU" sz="2000" dirty="0" smtClean="0">
              <a:latin typeface="Georgia" pitchFamily="18" charset="0"/>
            </a:endParaRPr>
          </a:p>
          <a:p>
            <a:r>
              <a:rPr lang="ru-RU" sz="2000" dirty="0" smtClean="0">
                <a:latin typeface="Georgia" pitchFamily="18" charset="0"/>
              </a:rPr>
              <a:t>         с Федеральным </a:t>
            </a:r>
            <a:r>
              <a:rPr lang="ru-RU" sz="2000" dirty="0">
                <a:latin typeface="Georgia" pitchFamily="18" charset="0"/>
              </a:rPr>
              <a:t>законом от 06.10.2003 г. № 131-ФЗ «Об общих принципах организации местного самоуправления в РФ», </a:t>
            </a:r>
            <a:endParaRPr lang="ru-RU" sz="2000" dirty="0" smtClean="0">
              <a:latin typeface="Georgia" pitchFamily="18" charset="0"/>
            </a:endParaRPr>
          </a:p>
          <a:p>
            <a:endParaRPr lang="ru-RU" sz="2000" dirty="0" smtClean="0">
              <a:latin typeface="Georgia" pitchFamily="18" charset="0"/>
            </a:endParaRPr>
          </a:p>
          <a:p>
            <a:r>
              <a:rPr lang="ru-RU" sz="2000" dirty="0" smtClean="0">
                <a:latin typeface="Georgia" pitchFamily="18" charset="0"/>
              </a:rPr>
              <a:t>         с Федеральным </a:t>
            </a:r>
            <a:r>
              <a:rPr lang="ru-RU" sz="2000" dirty="0">
                <a:latin typeface="Georgia" pitchFamily="18" charset="0"/>
              </a:rPr>
              <a:t>законом от 02.05.2006 г. № 59-ФЗ «О порядке рассмотрения обращений граждан Российской Федерации</a:t>
            </a:r>
            <a:r>
              <a:rPr lang="ru-RU" sz="2000" dirty="0" smtClean="0">
                <a:latin typeface="Georgia" pitchFamily="18" charset="0"/>
              </a:rPr>
              <a:t>»</a:t>
            </a:r>
          </a:p>
          <a:p>
            <a:endParaRPr lang="ru-RU" sz="2000" dirty="0" smtClean="0">
              <a:latin typeface="Georgia" pitchFamily="18" charset="0"/>
            </a:endParaRPr>
          </a:p>
          <a:p>
            <a:r>
              <a:rPr lang="ru-RU" sz="2000" dirty="0" smtClean="0">
                <a:latin typeface="Georgia" pitchFamily="18" charset="0"/>
              </a:rPr>
              <a:t>          с Законом Ивановской области от 31.01.2012 г. № 4-ОЗ «О дополнительных гарантиях права граждан на обращение»</a:t>
            </a:r>
            <a:br>
              <a:rPr lang="ru-RU" sz="2000" dirty="0" smtClean="0">
                <a:latin typeface="Georgia" pitchFamily="18" charset="0"/>
              </a:rPr>
            </a:br>
            <a:r>
              <a:rPr lang="ru-RU" sz="2000" dirty="0" smtClean="0">
                <a:latin typeface="Georgia" pitchFamily="18" charset="0"/>
              </a:rPr>
              <a:t> </a:t>
            </a:r>
          </a:p>
          <a:p>
            <a:r>
              <a:rPr lang="ru-RU" sz="2000" dirty="0" smtClean="0">
                <a:latin typeface="Georgia" pitchFamily="18" charset="0"/>
              </a:rPr>
              <a:t>          с Инструкцией об организации рассмотрения обращений граждан  в Администрации Шуйского муниципального района (утверждена  постановлением Администрации Шуйского муниципального района  от 29.02.2016г. № 101-п)</a:t>
            </a:r>
          </a:p>
          <a:p>
            <a:endParaRPr lang="ru-RU" dirty="0"/>
          </a:p>
        </p:txBody>
      </p:sp>
      <p:sp>
        <p:nvSpPr>
          <p:cNvPr id="3" name="Нашивка 2"/>
          <p:cNvSpPr/>
          <p:nvPr/>
        </p:nvSpPr>
        <p:spPr>
          <a:xfrm>
            <a:off x="928662" y="1428736"/>
            <a:ext cx="214314" cy="214314"/>
          </a:xfrm>
          <a:prstGeom prst="chevron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Нашивка 3"/>
          <p:cNvSpPr/>
          <p:nvPr/>
        </p:nvSpPr>
        <p:spPr>
          <a:xfrm>
            <a:off x="1000100" y="2643182"/>
            <a:ext cx="214314" cy="214314"/>
          </a:xfrm>
          <a:prstGeom prst="chevron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Нашивка 4"/>
          <p:cNvSpPr/>
          <p:nvPr/>
        </p:nvSpPr>
        <p:spPr>
          <a:xfrm>
            <a:off x="1000100" y="3857628"/>
            <a:ext cx="214314" cy="214314"/>
          </a:xfrm>
          <a:prstGeom prst="chevron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Нашивка 5"/>
          <p:cNvSpPr/>
          <p:nvPr/>
        </p:nvSpPr>
        <p:spPr>
          <a:xfrm>
            <a:off x="1000100" y="4786322"/>
            <a:ext cx="214314" cy="214314"/>
          </a:xfrm>
          <a:prstGeom prst="chevron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428604"/>
            <a:ext cx="7572428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Georgia" pitchFamily="18" charset="0"/>
              </a:rPr>
              <a:t>Обращение гражданина</a:t>
            </a:r>
            <a:r>
              <a:rPr lang="ru-RU" sz="2800" dirty="0" smtClean="0">
                <a:latin typeface="Georgia" pitchFamily="18" charset="0"/>
              </a:rPr>
              <a:t> – </a:t>
            </a:r>
          </a:p>
          <a:p>
            <a:pPr algn="just"/>
            <a:r>
              <a:rPr lang="ru-RU" sz="2000" dirty="0" smtClean="0">
                <a:latin typeface="Georgia" pitchFamily="18" charset="0"/>
              </a:rPr>
              <a:t>направленное в государственный орган, орган местного самоуправления или должностному лицу в письменной форме или в форме электронного документа </a:t>
            </a:r>
            <a:r>
              <a:rPr lang="ru-RU" sz="2000" b="1" dirty="0" smtClean="0">
                <a:solidFill>
                  <a:srgbClr val="0070C0"/>
                </a:solidFill>
                <a:latin typeface="Georgia" pitchFamily="18" charset="0"/>
              </a:rPr>
              <a:t>предложение, заявление или жалоба</a:t>
            </a:r>
            <a:r>
              <a:rPr lang="ru-RU" sz="2000" dirty="0" smtClean="0">
                <a:latin typeface="Georgia" pitchFamily="18" charset="0"/>
              </a:rPr>
              <a:t>, а также устное обращение гражданина в государственный орган, орган местного самоуправления</a:t>
            </a:r>
          </a:p>
        </p:txBody>
      </p:sp>
      <p:pic>
        <p:nvPicPr>
          <p:cNvPr id="1026" name="Picture 2" descr="C:\Users\1\Desktop\обращения гражда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143248"/>
            <a:ext cx="4286280" cy="31410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643998" cy="928694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42844" y="1285836"/>
            <a:ext cx="8858312" cy="5429312"/>
          </a:xfrm>
          <a:prstGeom prst="rect">
            <a:avLst/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Тематика обращений граждан</a:t>
            </a:r>
            <a:endParaRPr kumimoji="0" lang="ru-RU" sz="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(в % к общему количеству вопросов, поставленных в обращениях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14282" y="142852"/>
            <a:ext cx="871543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 I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полугодии 2016 года Администрацией Шуйского муниципального района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 было рассмотрено 83 обращения граждан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(в соответствующий период 2015 года – 47 обращений)</a:t>
            </a:r>
            <a:endParaRPr kumimoji="0" lang="ru-RU" sz="2000" i="0" u="none" strike="noStrike" cap="none" normalizeH="0" baseline="0" dirty="0" smtClean="0">
              <a:ln>
                <a:noFill/>
              </a:ln>
              <a:effectLst/>
              <a:latin typeface="+mj-lt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85720" y="2000240"/>
          <a:ext cx="8643998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42844" y="785794"/>
            <a:ext cx="8858313" cy="5929354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4282" y="142852"/>
            <a:ext cx="878687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002060"/>
                </a:solidFill>
                <a:latin typeface="+mj-lt"/>
                <a:ea typeface="Times New Roman" pitchFamily="18" charset="0"/>
                <a:cs typeface="Arial" pitchFamily="34" charset="0"/>
              </a:rPr>
              <a:t>Тематика обращений </a:t>
            </a:r>
            <a:r>
              <a:rPr lang="ru-RU" b="1" dirty="0" smtClean="0">
                <a:solidFill>
                  <a:srgbClr val="002060"/>
                </a:solidFill>
                <a:latin typeface="+mj-lt"/>
                <a:ea typeface="Times New Roman" pitchFamily="18" charset="0"/>
                <a:cs typeface="Arial" pitchFamily="34" charset="0"/>
              </a:rPr>
              <a:t>в разделе </a:t>
            </a: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002060"/>
                </a:solidFill>
                <a:latin typeface="+mj-lt"/>
                <a:ea typeface="Times New Roman" pitchFamily="18" charset="0"/>
                <a:cs typeface="Arial" pitchFamily="34" charset="0"/>
              </a:rPr>
              <a:t>«Жилищно-коммунальный комплекс, дорожное хозяйство, транспорт»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57158" y="928670"/>
          <a:ext cx="8429684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857224" y="285728"/>
            <a:ext cx="657226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9A0000"/>
                </a:solidFill>
                <a:effectLst/>
                <a:latin typeface="Times New Roman" pitchFamily="18" charset="0"/>
                <a:cs typeface="Times New Roman" pitchFamily="18" charset="0"/>
              </a:rPr>
              <a:t>Тематика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9A0000"/>
                </a:solidFill>
                <a:effectLst/>
                <a:latin typeface="Times New Roman" pitchFamily="18" charset="0"/>
                <a:cs typeface="Times New Roman" pitchFamily="18" charset="0"/>
              </a:rPr>
              <a:t> обращений в разделе </a:t>
            </a: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9A0000"/>
                </a:solidFill>
                <a:effectLst/>
                <a:latin typeface="Times New Roman" pitchFamily="18" charset="0"/>
                <a:cs typeface="Times New Roman" pitchFamily="18" charset="0"/>
              </a:rPr>
              <a:t>«Социальная сфера»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9A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000108"/>
            <a:ext cx="8715436" cy="5643602"/>
          </a:xfrm>
          <a:prstGeom prst="rect">
            <a:avLst/>
          </a:prstGeom>
          <a:solidFill>
            <a:srgbClr val="97D7D9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85720" y="1397000"/>
          <a:ext cx="8501122" cy="5103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42976" y="214290"/>
            <a:ext cx="65722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Способ доставки обращений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42844" y="785794"/>
            <a:ext cx="8858312" cy="5929354"/>
          </a:xfrm>
          <a:prstGeom prst="rect">
            <a:avLst/>
          </a:prstGeom>
          <a:gradFill rotWithShape="0">
            <a:gsLst>
              <a:gs pos="0">
                <a:srgbClr val="A6D0DE"/>
              </a:gs>
              <a:gs pos="50000">
                <a:srgbClr val="E1EFF4"/>
              </a:gs>
              <a:gs pos="100000">
                <a:srgbClr val="A6D0DE"/>
              </a:gs>
            </a:gsLst>
            <a:lin ang="18900000" scaled="1"/>
          </a:gradFill>
          <a:ln w="12700">
            <a:solidFill>
              <a:srgbClr val="A6D0DE"/>
            </a:solidFill>
            <a:miter lim="800000"/>
            <a:headEnd/>
            <a:tailEnd/>
          </a:ln>
          <a:effectLst>
            <a:outerShdw dist="28398" dir="3806097" algn="ctr" rotWithShape="0">
              <a:srgbClr val="295D7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928670"/>
          <a:ext cx="8429684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42844" y="785794"/>
            <a:ext cx="8858312" cy="5929354"/>
          </a:xfrm>
          <a:prstGeom prst="rect">
            <a:avLst/>
          </a:prstGeom>
          <a:gradFill rotWithShape="0">
            <a:gsLst>
              <a:gs pos="0">
                <a:srgbClr val="A6D0DE"/>
              </a:gs>
              <a:gs pos="50000">
                <a:srgbClr val="E1EFF4"/>
              </a:gs>
              <a:gs pos="100000">
                <a:srgbClr val="A6D0DE"/>
              </a:gs>
            </a:gsLst>
            <a:lin ang="18900000" scaled="1"/>
          </a:gradFill>
          <a:ln w="12700">
            <a:solidFill>
              <a:srgbClr val="A6D0DE"/>
            </a:solidFill>
            <a:miter lim="800000"/>
            <a:headEnd/>
            <a:tailEnd/>
          </a:ln>
          <a:effectLst>
            <a:outerShdw dist="28398" dir="3806097" algn="ctr" rotWithShape="0">
              <a:srgbClr val="295D7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42976" y="214290"/>
            <a:ext cx="65722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Способ доставки обращений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85720" y="1071546"/>
          <a:ext cx="8643998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3">
      <a:dk1>
        <a:sysClr val="windowText" lastClr="000000"/>
      </a:dk1>
      <a:lt1>
        <a:srgbClr val="EBE3C1"/>
      </a:lt1>
      <a:dk2>
        <a:srgbClr val="69676D"/>
      </a:dk2>
      <a:lt2>
        <a:srgbClr val="C9C2D1"/>
      </a:lt2>
      <a:accent1>
        <a:srgbClr val="CEB966"/>
      </a:accent1>
      <a:accent2>
        <a:srgbClr val="201C0A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853</TotalTime>
  <Words>291</Words>
  <Application>Microsoft Office PowerPoint</Application>
  <PresentationFormat>Экран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Обычная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80</cp:revision>
  <dcterms:created xsi:type="dcterms:W3CDTF">2016-08-03T09:51:18Z</dcterms:created>
  <dcterms:modified xsi:type="dcterms:W3CDTF">2016-09-19T06:23:18Z</dcterms:modified>
</cp:coreProperties>
</file>