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7" r:id="rId2"/>
    <p:sldId id="268" r:id="rId3"/>
    <p:sldId id="269" r:id="rId4"/>
    <p:sldId id="270" r:id="rId5"/>
    <p:sldId id="271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0FF00"/>
    <a:srgbClr val="FF99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0" autoAdjust="0"/>
    <p:restoredTop sz="94689" autoAdjust="0"/>
  </p:normalViewPr>
  <p:slideViewPr>
    <p:cSldViewPr>
      <p:cViewPr varScale="1">
        <p:scale>
          <a:sx n="109" d="100"/>
          <a:sy n="109" d="100"/>
        </p:scale>
        <p:origin x="193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A42CD44-D5D7-498D-8E8C-09E4D6F5D4F0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781C6D-2A93-4316-B9B2-90DA79DF4A1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69765-B994-4A24-B3A6-FFF8A95C3E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653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F6B4DA-33AC-40F9-94E6-8A6138A5A7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53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BC7839-AB26-4D8B-A2F1-298FF6BC01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420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440C1-4085-4781-B465-658FFB44D5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331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5313D-7C3A-4095-86D0-2256F597CF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484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46B1F-63AC-49A0-BD74-8FE5FBB10F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123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70052-AAA3-4EF4-8407-4AF770BEB4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953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A509C-96CE-42E4-A8B0-BD7035B252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728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3DC33-2713-493F-B23A-0348EC6652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870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B7D80-2247-488D-AA09-4E2DB7C455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232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E9D61-C5EF-4DF7-ABEC-F1E53F6783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149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CCFF"/>
            </a:gs>
            <a:gs pos="50000">
              <a:srgbClr val="FFFABB"/>
            </a:gs>
            <a:gs pos="100000">
              <a:srgbClr val="FFFCD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57824D-1696-4673-B5BE-F7CE833FBC0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200400" y="762000"/>
            <a:ext cx="5707063" cy="13843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/>
              <a:t>Здания и сооружения, а также территории организаций и населенных пунктов должны иметь источники противопожарного водоснабжения для тушения пожаров.</a:t>
            </a:r>
          </a:p>
          <a:p>
            <a:pPr algn="just" eaLnBrk="1" hangingPunct="1"/>
            <a:r>
              <a:rPr lang="ru-RU" altLang="ru-RU" sz="1200"/>
              <a:t>В качестве источников противопожарного водоснабжения могут использоваться естественные и искусственные водоемы, а также внутренний и наружный водопроводы (в том числе питьевые, хозяйственно-питьевые, хозяйственные и противопожарные)</a:t>
            </a:r>
            <a:endParaRPr lang="ru-RU" altLang="ru-RU" sz="1200" b="1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890588" y="46038"/>
            <a:ext cx="7315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+mj-lt"/>
                <a:cs typeface="Times New Roman" pitchFamily="18" charset="0"/>
              </a:rPr>
              <a:t>Источники противопожарного водоснабжения</a:t>
            </a:r>
          </a:p>
          <a:p>
            <a:pPr algn="ctr">
              <a:defRPr/>
            </a:pPr>
            <a:r>
              <a:rPr lang="ru-RU" sz="1400" b="1" dirty="0">
                <a:latin typeface="+mj-lt"/>
                <a:cs typeface="Times New Roman" pitchFamily="18" charset="0"/>
              </a:rPr>
              <a:t>Противопожарное водоснабжение поселений и городских округов</a:t>
            </a: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3200400" y="2667000"/>
            <a:ext cx="5707063" cy="360045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/>
              <a:t>На территориях поселений и городских округов должны быть источники наружного противопожарного водоснабжения.</a:t>
            </a:r>
          </a:p>
          <a:p>
            <a:pPr algn="just" eaLnBrk="1" hangingPunct="1"/>
            <a:r>
              <a:rPr lang="ru-RU" altLang="ru-RU" sz="1200"/>
              <a:t>К источникам наружного противопожарного водоснабжения относятся:</a:t>
            </a:r>
          </a:p>
          <a:p>
            <a:pPr algn="just" eaLnBrk="1" hangingPunct="1"/>
            <a:r>
              <a:rPr lang="ru-RU" altLang="ru-RU" sz="1200"/>
              <a:t>1) наружные водопроводные сети с пожарными гидрантами;</a:t>
            </a:r>
          </a:p>
          <a:p>
            <a:pPr algn="just" eaLnBrk="1" hangingPunct="1"/>
            <a:r>
              <a:rPr lang="ru-RU" altLang="ru-RU" sz="1200"/>
              <a:t>2) водные объекты, используемые для целей пожаротушения в соответствии с законодательством Российской Федерации;</a:t>
            </a:r>
          </a:p>
          <a:p>
            <a:pPr algn="just" eaLnBrk="1" hangingPunct="1"/>
            <a:r>
              <a:rPr lang="ru-RU" altLang="ru-RU" sz="1200"/>
              <a:t>3) противопожарные резервуары.</a:t>
            </a:r>
          </a:p>
          <a:p>
            <a:pPr algn="just" eaLnBrk="1" hangingPunct="1"/>
            <a:endParaRPr lang="ru-RU" altLang="ru-RU" sz="1200"/>
          </a:p>
          <a:p>
            <a:pPr algn="just" eaLnBrk="1" hangingPunct="1"/>
            <a:r>
              <a:rPr lang="ru-RU" altLang="ru-RU" sz="1200"/>
              <a:t>Поселения и городские округа должны быть оборудованы противопожарным водопроводом. При этом противопожарный водопровод допускается объединять с хозяйственно-питьевым или производственным водопроводом.</a:t>
            </a:r>
          </a:p>
          <a:p>
            <a:pPr algn="just" eaLnBrk="1" hangingPunct="1"/>
            <a:endParaRPr lang="ru-RU" altLang="ru-RU" sz="1200"/>
          </a:p>
          <a:p>
            <a:pPr algn="just" eaLnBrk="1" hangingPunct="1"/>
            <a:r>
              <a:rPr lang="ru-RU" altLang="ru-RU" sz="1200"/>
              <a:t>Допускается не предусматривать наружное противопожарное водоснабжение населенных пунктов с числом жителей до 50 человек, а также расположенных вне населенных пунктов отдельно стоящих зданий и сооружений классов функциональной пожарной опасности Ф1.2, Ф1.3, Ф1.4, Ф2.3, Ф2.4, Ф3 (кроме Ф3.4), в которых одновременно могут находиться до 50 человек и объем которых не более 1000 кубических метров.</a:t>
            </a:r>
          </a:p>
          <a:p>
            <a:pPr algn="just" eaLnBrk="1" hangingPunct="1"/>
            <a:endParaRPr lang="ru-RU" altLang="ru-RU" sz="1200" b="1"/>
          </a:p>
        </p:txBody>
      </p:sp>
      <p:pic>
        <p:nvPicPr>
          <p:cNvPr id="2053" name="Picture 2" descr="C:\Users\kip.OMSKGPS\Desktop\2\0_80f64_82b53f63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26098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" descr="C:\Users\kip.OMSKGPS\Desktop\2\thumb_poj_wodo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t="6398" r="52895"/>
          <a:stretch>
            <a:fillRect/>
          </a:stretch>
        </p:blipFill>
        <p:spPr bwMode="auto">
          <a:xfrm>
            <a:off x="1323975" y="2762250"/>
            <a:ext cx="8763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C:\Users\kip.OMSKGPS\Desktop\2\_________________4c71682a1cf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332288"/>
            <a:ext cx="258127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890588" y="122238"/>
            <a:ext cx="731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latin typeface="Arial" charset="0"/>
              </a:rPr>
              <a:t>Первичные меры пожарной безопасности</a:t>
            </a:r>
            <a:endParaRPr lang="ru-RU" b="1" dirty="0">
              <a:latin typeface="+mj-lt"/>
              <a:cs typeface="Times New Roman" pitchFamily="18" charset="0"/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457200" y="511175"/>
            <a:ext cx="8305800" cy="3784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/>
              <a:t>Первичные меры пожарной безопасности включают в себя:</a:t>
            </a:r>
          </a:p>
          <a:p>
            <a:pPr algn="just" eaLnBrk="1" hangingPunct="1"/>
            <a:r>
              <a:rPr lang="ru-RU" altLang="ru-RU" sz="1200"/>
              <a:t>1) реализацию полномочий органов местного самоуправления по решению вопросов организационно-правового, финансового, материально-технического обеспечения пожарной безопасности муниципального образования;</a:t>
            </a:r>
          </a:p>
          <a:p>
            <a:pPr algn="just" eaLnBrk="1" hangingPunct="1"/>
            <a:r>
              <a:rPr lang="ru-RU" altLang="ru-RU" sz="1200"/>
              <a:t>2) разработку и осуществление мероприятий по обеспечению пожарной безопасности муниципального образования и объектов муниципальной собственности, которые должны предусматриваться в планах и программах развития территории, обеспечение надлежащего состояния источников противопожарного водоснабжения, содержание в исправном состоянии средств обеспечения пожарной безопасности жилых и общественных зданий, находящихся в муниципальной собственности;</a:t>
            </a:r>
          </a:p>
          <a:p>
            <a:pPr algn="just" eaLnBrk="1" hangingPunct="1"/>
            <a:r>
              <a:rPr lang="ru-RU" altLang="ru-RU" sz="1200"/>
              <a:t>3) разработку и организацию выполнения муниципальных целевых программ по вопросам обеспечения пожарной безопасности;</a:t>
            </a:r>
          </a:p>
          <a:p>
            <a:pPr algn="just" eaLnBrk="1" hangingPunct="1"/>
            <a:r>
              <a:rPr lang="ru-RU" altLang="ru-RU" sz="1200"/>
              <a:t>4) разработку плана привлечения сил и средств для тушения пожаров и проведения аварийно-спасательных работ на территории муниципального образования и контроль за его выполнением;</a:t>
            </a:r>
          </a:p>
          <a:p>
            <a:pPr algn="just" eaLnBrk="1" hangingPunct="1"/>
            <a:r>
              <a:rPr lang="ru-RU" altLang="ru-RU" sz="1200"/>
              <a:t>5) установление особого противопожарного режима на территории муниципального образования, а также дополнительных требований пожарной безопасности на время его действия;</a:t>
            </a:r>
          </a:p>
          <a:p>
            <a:pPr algn="just" eaLnBrk="1" hangingPunct="1"/>
            <a:r>
              <a:rPr lang="ru-RU" altLang="ru-RU" sz="1200"/>
              <a:t>6) обеспечение беспрепятственного проезда пожарной техники к месту пожара;</a:t>
            </a:r>
          </a:p>
          <a:p>
            <a:pPr algn="just" eaLnBrk="1" hangingPunct="1"/>
            <a:r>
              <a:rPr lang="ru-RU" altLang="ru-RU" sz="1200"/>
              <a:t>7) обеспечение связи и оповещения населения о пожаре;</a:t>
            </a:r>
          </a:p>
          <a:p>
            <a:pPr algn="just" eaLnBrk="1" hangingPunct="1"/>
            <a:r>
              <a:rPr lang="ru-RU" altLang="ru-RU" sz="1200"/>
              <a:t>8) организацию обучения населения мерам пожарной безопасности и пропаганду в области пожарной безопасности, содействие распространению пожарно-технических знаний;</a:t>
            </a:r>
          </a:p>
          <a:p>
            <a:pPr algn="just" eaLnBrk="1" hangingPunct="1"/>
            <a:r>
              <a:rPr lang="ru-RU" altLang="ru-RU" sz="1200"/>
              <a:t>9) социальное и экономическое стимулирование участия граждан и организаций в добровольной пожарной охране, в том числе участия в борьбе с пожарами.</a:t>
            </a:r>
            <a:endParaRPr lang="ru-RU" altLang="ru-RU" sz="1200" b="1"/>
          </a:p>
        </p:txBody>
      </p:sp>
      <p:pic>
        <p:nvPicPr>
          <p:cNvPr id="3076" name="Picture 2" descr="C:\Users\kip.OMSKGPS\Desktop\2\29664510451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52925"/>
            <a:ext cx="19050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 descr="C:\Users\kip.OMSKGPS\Desktop\2\dsc04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4352925"/>
            <a:ext cx="277018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 descr="C:\Users\kip.OMSKGPS\Desktop\2\1347445720_1345691254_izobrazhenie-0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8" b="14330"/>
          <a:stretch>
            <a:fillRect/>
          </a:stretch>
        </p:blipFill>
        <p:spPr bwMode="auto">
          <a:xfrm>
            <a:off x="6983413" y="4352925"/>
            <a:ext cx="2106612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C:\Users\kip.OMSKGPS\Desktop\2\zak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4352925"/>
            <a:ext cx="209708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890588" y="1524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latin typeface="Arial" charset="0"/>
              </a:rPr>
              <a:t>Требования к документации при планировке территорий поселений и городских округов</a:t>
            </a:r>
            <a:endParaRPr lang="ru-RU" b="1" dirty="0">
              <a:latin typeface="+mj-lt"/>
              <a:cs typeface="Times New Roman" pitchFamily="18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457200" y="990600"/>
            <a:ext cx="8305800" cy="2308225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/>
              <a:t>Планировка и застройка территорий поселений и городских округов должны осуществляться в соответствии с генеральными планами поселений и городских округов, учитывающими требования пожарной безопасности, установленные настоящим Федеральным законом. </a:t>
            </a:r>
          </a:p>
          <a:p>
            <a:pPr algn="just" eaLnBrk="1" hangingPunct="1"/>
            <a:r>
              <a:rPr lang="ru-RU" altLang="ru-RU" sz="1200"/>
              <a:t>Описание и обоснование положений, касающихся проведения мероприятий по обеспечению пожарной безопасности территорий поселений и городских округов, должны входить в пояснительные записки к материалам по обоснованию проектов планировки территорий поселений и городских округов.</a:t>
            </a:r>
          </a:p>
          <a:p>
            <a:pPr algn="just" eaLnBrk="1" hangingPunct="1"/>
            <a:endParaRPr lang="ru-RU" altLang="ru-RU" sz="1200" b="1"/>
          </a:p>
          <a:p>
            <a:pPr algn="just" eaLnBrk="1" hangingPunct="1"/>
            <a:r>
              <a:rPr lang="ru-RU" altLang="ru-RU" sz="1200"/>
              <a:t>В планах и программах развития территории должны быть предусмотрены мероприятий по обеспечению пожарной безопасности муниципального образования и объектов муниципальной собственности, обеспечение надлежащего состояния источников противопожарного водоснабжения, содержание в исправном состоянии средств обеспечения пожарной безопасности жилых и общественных зданий, находящихся в муниципальной собственности.</a:t>
            </a:r>
            <a:endParaRPr lang="ru-RU" altLang="ru-RU" sz="1200" b="1"/>
          </a:p>
        </p:txBody>
      </p:sp>
      <p:pic>
        <p:nvPicPr>
          <p:cNvPr id="4100" name="Picture 2" descr="C:\Users\kip.OMSKGPS\Desktop\2\makethum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19"/>
          <a:stretch>
            <a:fillRect/>
          </a:stretch>
        </p:blipFill>
        <p:spPr bwMode="auto">
          <a:xfrm>
            <a:off x="457200" y="3429000"/>
            <a:ext cx="43561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 descr="C:\Users\kip.OMSKGPS\Desktop\2\maket ваhum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7" b="5408"/>
          <a:stretch>
            <a:fillRect/>
          </a:stretch>
        </p:blipFill>
        <p:spPr bwMode="auto">
          <a:xfrm>
            <a:off x="4953000" y="3457575"/>
            <a:ext cx="381000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50000">
              <a:srgbClr val="FFFABB"/>
            </a:gs>
            <a:gs pos="100000">
              <a:srgbClr val="FFC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20663" y="-17463"/>
            <a:ext cx="8770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Arial" charset="0"/>
              </a:rPr>
              <a:t>ТЕРРИТОРИИ ПОСЕЛЕНИЙ И ГОРОДСКИХ ОКРУГОВ, САДОВОДЧЕСКИХ, ОГОРОДНИЧЕСКИХ И ДАЧНЫХ НЕКОММЕРЧЕСКИХ ОБЪЕДИНЕНИЙ ГРАЖДАН </a:t>
            </a:r>
            <a:endParaRPr lang="ru-RU" sz="1600" b="1" dirty="0">
              <a:solidFill>
                <a:srgbClr val="FF00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B0F0"/>
                </a:solidFill>
                <a:latin typeface="Arial" charset="0"/>
              </a:rPr>
              <a:t>должны </a:t>
            </a:r>
            <a:r>
              <a:rPr lang="ru-RU" b="1" dirty="0">
                <a:solidFill>
                  <a:srgbClr val="00B0F0"/>
                </a:solidFill>
                <a:latin typeface="Arial" charset="0"/>
              </a:rPr>
              <a:t>быть </a:t>
            </a:r>
            <a:r>
              <a:rPr lang="ru-RU" b="1" dirty="0">
                <a:solidFill>
                  <a:srgbClr val="00B0F0"/>
                </a:solidFill>
                <a:latin typeface="Arial" charset="0"/>
              </a:rPr>
              <a:t>обеспечены</a:t>
            </a:r>
            <a:endParaRPr lang="ru-RU" b="1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275388" y="3354388"/>
            <a:ext cx="2424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0B0F0"/>
                </a:solidFill>
                <a:latin typeface="Arial" charset="0"/>
              </a:rPr>
              <a:t>запасами воды для целей пожаротушения</a:t>
            </a:r>
            <a:endParaRPr lang="ru-RU" sz="1600" b="1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06750" y="3340100"/>
            <a:ext cx="2673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0B0F0"/>
                </a:solidFill>
                <a:latin typeface="Arial" charset="0"/>
              </a:rPr>
              <a:t>телефонной связью </a:t>
            </a:r>
            <a:endParaRPr lang="ru-RU" sz="1600" b="1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5250" y="3354388"/>
            <a:ext cx="335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0B0F0"/>
                </a:solidFill>
                <a:latin typeface="Arial" charset="0"/>
              </a:rPr>
              <a:t>звуковой сигнализацией для оповещения людей при пожаре</a:t>
            </a:r>
            <a:endParaRPr lang="ru-RU" sz="1600" b="1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 rot="5400000">
            <a:off x="4132262" y="931863"/>
            <a:ext cx="879475" cy="762000"/>
          </a:xfrm>
          <a:prstGeom prst="rightArrow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8098774">
            <a:off x="1851025" y="879475"/>
            <a:ext cx="1295400" cy="762000"/>
          </a:xfrm>
          <a:prstGeom prst="rightArrow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788128">
            <a:off x="6072188" y="892175"/>
            <a:ext cx="1295400" cy="762000"/>
          </a:xfrm>
          <a:prstGeom prst="rightArrow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9" name="Picture 2" descr="C:\Users\kip.OMSKGPS\Desktop\2\29664510451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844675"/>
            <a:ext cx="12319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3" descr="C:\Users\kip.OMSKGPS\Desktop\2\900x600_42e0a5a8c99ed449154b298c884394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6" t="9570" r="14745" b="13406"/>
          <a:stretch>
            <a:fillRect/>
          </a:stretch>
        </p:blipFill>
        <p:spPr bwMode="auto">
          <a:xfrm>
            <a:off x="3681413" y="1843088"/>
            <a:ext cx="1781175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4" descr="C:\Users\kip.OMSKGPS\Desktop\2\xie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1844675"/>
            <a:ext cx="2795588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254375" y="3960813"/>
            <a:ext cx="2673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Arial" charset="0"/>
              </a:rPr>
              <a:t>запрещается</a:t>
            </a:r>
            <a:endParaRPr lang="ru-RU" sz="16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9106927">
            <a:off x="2981325" y="4127500"/>
            <a:ext cx="931863" cy="5191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609643">
            <a:off x="5270500" y="4143375"/>
            <a:ext cx="931863" cy="5191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35" name="Rectangle 3"/>
          <p:cNvSpPr>
            <a:spLocks noChangeArrowheads="1"/>
          </p:cNvSpPr>
          <p:nvPr/>
        </p:nvSpPr>
        <p:spPr bwMode="auto">
          <a:xfrm>
            <a:off x="220663" y="6202363"/>
            <a:ext cx="4446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FF0000"/>
                </a:solidFill>
              </a:rPr>
              <a:t>оставлять емкости с легковоспламеняющимися и горючими жидкостями, горючими газами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462588" y="6256338"/>
            <a:ext cx="36496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rgbClr val="FF0000"/>
                </a:solidFill>
                <a:latin typeface="Arial" charset="0"/>
              </a:rPr>
              <a:t>устраивать свалки горючих отходов</a:t>
            </a:r>
            <a:endParaRPr lang="ru-RU" sz="1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137" name="Picture 12" descr="C:\Users\kip.OMSKGPS\Desktop\2\kanistra5l_en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4686300"/>
            <a:ext cx="11541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3" descr="C:\Users\kip.OMSKGPS\Desktop\2\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73538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50000">
              <a:srgbClr val="FFFABB"/>
            </a:gs>
            <a:gs pos="100000">
              <a:srgbClr val="FFC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04800" y="785813"/>
            <a:ext cx="4267200" cy="5353050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00B0F0"/>
                </a:solidFill>
              </a:rPr>
              <a:t>Должно обеспечиваться:</a:t>
            </a:r>
          </a:p>
          <a:p>
            <a:pPr algn="ctr" eaLnBrk="1" hangingPunct="1"/>
            <a:endParaRPr lang="ru-RU" altLang="ru-RU" sz="1600" b="1">
              <a:solidFill>
                <a:srgbClr val="00B0F0"/>
              </a:solidFill>
            </a:endParaRPr>
          </a:p>
          <a:p>
            <a:pPr algn="just" eaLnBrk="1" hangingPunct="1">
              <a:buFontTx/>
              <a:buChar char="-"/>
            </a:pPr>
            <a:r>
              <a:rPr lang="ru-RU" altLang="ru-RU" sz="1200">
                <a:solidFill>
                  <a:srgbClr val="00B0F0"/>
                </a:solidFill>
              </a:rPr>
              <a:t>исправное содержание (в любое время года) дорог, проездов и подъездов к зданиям и сооружениям, открытым складам, наружным пожарным лестницам и пожарным гидрантам;</a:t>
            </a:r>
          </a:p>
          <a:p>
            <a:pPr algn="just" eaLnBrk="1" hangingPunct="1">
              <a:buFontTx/>
              <a:buChar char="-"/>
            </a:pPr>
            <a:endParaRPr lang="ru-RU" altLang="ru-RU" sz="1200">
              <a:solidFill>
                <a:srgbClr val="00B0F0"/>
              </a:solidFill>
            </a:endParaRPr>
          </a:p>
          <a:p>
            <a:pPr algn="just" eaLnBrk="1" hangingPunct="1">
              <a:buFontTx/>
              <a:buChar char="-"/>
            </a:pPr>
            <a:r>
              <a:rPr lang="ru-RU" altLang="ru-RU" sz="1200">
                <a:solidFill>
                  <a:srgbClr val="00B0F0"/>
                </a:solidFill>
              </a:rPr>
              <a:t>предоставление в подразделение пожарной охраны информации о сроках проведения ремонтных работ дорог или проездов и установку знаков, обозначающих направление объезда, или устройство переездов через ремонтируемые участки дорог и проездов;</a:t>
            </a:r>
          </a:p>
          <a:p>
            <a:pPr algn="just" eaLnBrk="1" hangingPunct="1">
              <a:buFontTx/>
              <a:buChar char="-"/>
            </a:pPr>
            <a:endParaRPr lang="ru-RU" altLang="ru-RU" sz="1200">
              <a:solidFill>
                <a:srgbClr val="00B0F0"/>
              </a:solidFill>
            </a:endParaRPr>
          </a:p>
          <a:p>
            <a:pPr algn="just" eaLnBrk="1" hangingPunct="1">
              <a:buFontTx/>
              <a:buChar char="-"/>
            </a:pPr>
            <a:r>
              <a:rPr lang="ru-RU" altLang="ru-RU" sz="1200">
                <a:solidFill>
                  <a:srgbClr val="00B0F0"/>
                </a:solidFill>
              </a:rPr>
              <a:t>своевременная очистка объектов от горючих отходов, мусора, тары, опавших листьев и сухой травы;</a:t>
            </a:r>
          </a:p>
          <a:p>
            <a:pPr algn="just" eaLnBrk="1" hangingPunct="1">
              <a:buFontTx/>
              <a:buChar char="-"/>
            </a:pPr>
            <a:endParaRPr lang="ru-RU" altLang="ru-RU" sz="1200">
              <a:solidFill>
                <a:srgbClr val="00B0F0"/>
              </a:solidFill>
            </a:endParaRPr>
          </a:p>
          <a:p>
            <a:pPr algn="just" eaLnBrk="1" hangingPunct="1">
              <a:buFontTx/>
              <a:buChar char="-"/>
            </a:pPr>
            <a:r>
              <a:rPr lang="ru-RU" altLang="ru-RU" sz="1200">
                <a:solidFill>
                  <a:srgbClr val="00B0F0"/>
                </a:solidFill>
              </a:rPr>
              <a:t>создание защитных противопожарных минерализованных полос, удаление в летний период сухой растительности или другие мероприятия, предупреждающие распространение огня при природных пожарах, на объектах, граничащих с лесничествами (лесопарками), а также расположенных в районах с торфяными почвами; </a:t>
            </a:r>
          </a:p>
          <a:p>
            <a:pPr algn="just" eaLnBrk="1" hangingPunct="1">
              <a:buFontTx/>
              <a:buChar char="-"/>
            </a:pPr>
            <a:endParaRPr lang="ru-RU" altLang="ru-RU" sz="1200">
              <a:solidFill>
                <a:srgbClr val="00B0F0"/>
              </a:solidFill>
            </a:endParaRPr>
          </a:p>
          <a:p>
            <a:pPr algn="just" eaLnBrk="1" hangingPunct="1">
              <a:buFontTx/>
              <a:buChar char="-"/>
            </a:pPr>
            <a:r>
              <a:rPr lang="ru-RU" altLang="ru-RU" sz="1200">
                <a:solidFill>
                  <a:srgbClr val="00B0F0"/>
                </a:solidFill>
              </a:rPr>
              <a:t>создание условий для забора в любое время года воды из источников наружного водоснабжения, расположенных в сельских населенных пунктах и на прилегающих к ним территориях.</a:t>
            </a: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1447800" y="0"/>
            <a:ext cx="6551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Требования к содержанию территории поселений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029200" y="792163"/>
            <a:ext cx="3581400" cy="52911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F0000"/>
                </a:solidFill>
              </a:rPr>
              <a:t>Запрещается: </a:t>
            </a:r>
          </a:p>
          <a:p>
            <a:pPr algn="just" eaLnBrk="1" hangingPunct="1"/>
            <a:endParaRPr lang="ru-RU" altLang="ru-RU" sz="1200"/>
          </a:p>
          <a:p>
            <a:pPr algn="just" eaLnBrk="1" hangingPunct="1">
              <a:buFontTx/>
              <a:buChar char="-"/>
            </a:pPr>
            <a:r>
              <a:rPr lang="ru-RU" altLang="ru-RU" sz="1200">
                <a:solidFill>
                  <a:srgbClr val="FF0000"/>
                </a:solidFill>
              </a:rPr>
              <a:t>использовать для стоянки автомобилей (частных автомобилей и автомобилей организаций) разворотные и специальные площадки, предназначенные для установки пожарно-спасательной техники;</a:t>
            </a:r>
          </a:p>
          <a:p>
            <a:pPr algn="just" eaLnBrk="1" hangingPunct="1">
              <a:buFontTx/>
              <a:buChar char="-"/>
            </a:pPr>
            <a:endParaRPr lang="ru-RU" altLang="ru-RU" sz="1200">
              <a:solidFill>
                <a:srgbClr val="FF0000"/>
              </a:solidFill>
            </a:endParaRPr>
          </a:p>
          <a:p>
            <a:pPr algn="just" eaLnBrk="1" hangingPunct="1">
              <a:buFontTx/>
              <a:buChar char="-"/>
            </a:pPr>
            <a:r>
              <a:rPr lang="ru-RU" altLang="ru-RU" sz="1200">
                <a:solidFill>
                  <a:srgbClr val="FF0000"/>
                </a:solidFill>
              </a:rPr>
              <a:t>использовать противопожарные расстояния между зданиями и сооружениями для складирования материалов, оборудования и тары, для стоянки транспорта и строительства (установки) зданий и сооружений, для разведения костров и сжигания отходов и тары;</a:t>
            </a:r>
          </a:p>
          <a:p>
            <a:pPr algn="just" eaLnBrk="1" hangingPunct="1">
              <a:buFontTx/>
              <a:buChar char="-"/>
            </a:pPr>
            <a:endParaRPr lang="ru-RU" altLang="ru-RU" sz="1200">
              <a:solidFill>
                <a:srgbClr val="FF0000"/>
              </a:solidFill>
            </a:endParaRPr>
          </a:p>
          <a:p>
            <a:pPr algn="just" eaLnBrk="1" hangingPunct="1">
              <a:buFontTx/>
              <a:buChar char="-"/>
            </a:pPr>
            <a:r>
              <a:rPr lang="ru-RU" altLang="ru-RU" sz="1200">
                <a:solidFill>
                  <a:srgbClr val="FF0000"/>
                </a:solidFill>
              </a:rPr>
              <a:t>сжигать отходы и тару в местах, находящихся на расстоянии менее 50 метров от объектов;</a:t>
            </a:r>
          </a:p>
          <a:p>
            <a:pPr algn="just" eaLnBrk="1" hangingPunct="1"/>
            <a:endParaRPr lang="ru-RU" altLang="ru-RU" sz="1200">
              <a:solidFill>
                <a:srgbClr val="FF0000"/>
              </a:solidFill>
            </a:endParaRPr>
          </a:p>
          <a:p>
            <a:pPr algn="just" eaLnBrk="1" hangingPunct="1">
              <a:buFontTx/>
              <a:buChar char="-"/>
            </a:pPr>
            <a:r>
              <a:rPr lang="ru-RU" altLang="ru-RU" sz="1200">
                <a:solidFill>
                  <a:srgbClr val="FF0000"/>
                </a:solidFill>
              </a:rPr>
              <a:t>использовать территории противопожарных расстояний от объектов и сооружений различного назначения до лесничеств (лесопарков), мест разработки или открытого залегания торфа под строительство различных сооружений и подсобных строений, а также для складирования горючих материалов, мусора, отходов древесных, строительных и других горючих материалов.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847</Words>
  <Application>Microsoft Office PowerPoint</Application>
  <PresentationFormat>Экран (4:3)</PresentationFormat>
  <Paragraphs>58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ГО ЧС</dc:creator>
  <cp:lastModifiedBy>ГО ЧС</cp:lastModifiedBy>
  <cp:revision>63</cp:revision>
  <cp:lastPrinted>1601-01-01T00:00:00Z</cp:lastPrinted>
  <dcterms:created xsi:type="dcterms:W3CDTF">1601-01-01T00:00:00Z</dcterms:created>
  <dcterms:modified xsi:type="dcterms:W3CDTF">2018-03-12T05:27:42Z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