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6"/>
  </p:notesMasterIdLst>
  <p:handoutMasterIdLst>
    <p:handoutMasterId r:id="rId7"/>
  </p:handoutMasterIdLst>
  <p:sldIdLst>
    <p:sldId id="463" r:id="rId2"/>
    <p:sldId id="464" r:id="rId3"/>
    <p:sldId id="465" r:id="rId4"/>
    <p:sldId id="466" r:id="rId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orient="horz" pos="2052">
          <p15:clr>
            <a:srgbClr val="A4A3A4"/>
          </p15:clr>
        </p15:guide>
        <p15:guide id="3" orient="horz" pos="63">
          <p15:clr>
            <a:srgbClr val="A4A3A4"/>
          </p15:clr>
        </p15:guide>
        <p15:guide id="4" orient="horz" pos="2178">
          <p15:clr>
            <a:srgbClr val="A4A3A4"/>
          </p15:clr>
        </p15:guide>
        <p15:guide id="5" orient="horz" pos="417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800000"/>
    <a:srgbClr val="00E200"/>
    <a:srgbClr val="CCFF66"/>
    <a:srgbClr val="FF0000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7581" autoAdjust="0"/>
  </p:normalViewPr>
  <p:slideViewPr>
    <p:cSldViewPr snapToGrid="0">
      <p:cViewPr varScale="1">
        <p:scale>
          <a:sx n="111" d="100"/>
          <a:sy n="111" d="100"/>
        </p:scale>
        <p:origin x="1818" y="78"/>
      </p:cViewPr>
      <p:guideLst>
        <p:guide orient="horz" pos="2162"/>
        <p:guide orient="horz" pos="2052"/>
        <p:guide orient="horz" pos="63"/>
        <p:guide orient="horz" pos="2178"/>
        <p:guide orient="horz" pos="41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E2EF9195-0D7C-44F8-A7C3-A0E3DF3618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529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2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B90C42B4-9B71-4F72-8E33-1F22B07F5B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02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0F8CEB-A0B8-430D-AD09-3BBD3075DE3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5A31-16D0-4201-B734-57CB6FAB05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5740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B553F-FDAC-4894-B868-2407DBED4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022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21EB-77B1-4F26-B6D5-211C5C0D8E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8171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32CEA-4CA2-4DA4-9EF0-7E1F5B236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7643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CB1C-A854-46CC-92A7-C1184E9E24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8428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52467-A9C0-41C4-96CA-40B544690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53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5849E-7D1B-4C6B-A9AD-41BE17BFE7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130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AD7E-618E-40A6-8536-E53B12AC6A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1183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487A3-60D7-4A40-B524-9FF961BD9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388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DE92-35C2-42F7-B33A-6E083F999B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7525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41B3199-3DC4-4091-B401-A11B9D3242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b="821"/>
          <a:stretch>
            <a:fillRect/>
          </a:stretch>
        </p:blipFill>
        <p:spPr bwMode="auto">
          <a:xfrm>
            <a:off x="5842000" y="5029200"/>
            <a:ext cx="7493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r="16304" b="2222"/>
          <a:stretch>
            <a:fillRect/>
          </a:stretch>
        </p:blipFill>
        <p:spPr bwMode="auto">
          <a:xfrm>
            <a:off x="2603500" y="5638800"/>
            <a:ext cx="60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r="16304" b="2222"/>
          <a:stretch>
            <a:fillRect/>
          </a:stretch>
        </p:blipFill>
        <p:spPr bwMode="auto">
          <a:xfrm>
            <a:off x="3189288" y="5638800"/>
            <a:ext cx="609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13696" r="22501" b="7059"/>
          <a:stretch>
            <a:fillRect/>
          </a:stretch>
        </p:blipFill>
        <p:spPr bwMode="auto">
          <a:xfrm>
            <a:off x="6248400" y="5384800"/>
            <a:ext cx="219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03500"/>
            <a:ext cx="24130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2273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4660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79" name="Rectangle 15"/>
          <p:cNvSpPr>
            <a:spLocks noGrp="1" noChangeArrowheads="1"/>
          </p:cNvSpPr>
          <p:nvPr>
            <p:ph type="title"/>
          </p:nvPr>
        </p:nvSpPr>
        <p:spPr>
          <a:xfrm>
            <a:off x="1120775" y="153988"/>
            <a:ext cx="7861300" cy="1657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Запрещается на территориях, прилегающих к объектам, в том числе к жилым домам, а также к объектам садоводческих, огороднических и дачных некоммерческих объединений граждан, оставлять ёмкости с легковоспламеняющимися и горючими жидкостями, горючими газами!</a:t>
            </a:r>
            <a:r>
              <a:rPr lang="ru-RU" altLang="ru-RU" sz="1800">
                <a:solidFill>
                  <a:srgbClr val="CC0000"/>
                </a:solidFill>
              </a:rPr>
              <a:t> </a:t>
            </a:r>
            <a:br>
              <a:rPr lang="ru-RU" altLang="ru-RU" sz="1800">
                <a:solidFill>
                  <a:srgbClr val="CC0000"/>
                </a:solidFill>
              </a:rPr>
            </a:br>
            <a:r>
              <a:rPr lang="ru-RU" alt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(Правила противопожарного режима в РФ п. 18)</a:t>
            </a:r>
          </a:p>
        </p:txBody>
      </p:sp>
      <p:sp>
        <p:nvSpPr>
          <p:cNvPr id="446486" name="plant"/>
          <p:cNvSpPr>
            <a:spLocks noEditPoints="1" noChangeArrowheads="1"/>
          </p:cNvSpPr>
          <p:nvPr/>
        </p:nvSpPr>
        <p:spPr bwMode="auto">
          <a:xfrm>
            <a:off x="6003925" y="5889625"/>
            <a:ext cx="781050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487" name="plant"/>
          <p:cNvSpPr>
            <a:spLocks noEditPoints="1" noChangeArrowheads="1"/>
          </p:cNvSpPr>
          <p:nvPr/>
        </p:nvSpPr>
        <p:spPr bwMode="auto">
          <a:xfrm>
            <a:off x="2130425" y="3959225"/>
            <a:ext cx="781050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488" name="Tree"/>
          <p:cNvSpPr>
            <a:spLocks noEditPoints="1" noChangeArrowheads="1"/>
          </p:cNvSpPr>
          <p:nvPr/>
        </p:nvSpPr>
        <p:spPr bwMode="auto">
          <a:xfrm>
            <a:off x="0" y="5721350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490" name="Tree"/>
          <p:cNvSpPr>
            <a:spLocks noEditPoints="1" noChangeArrowheads="1"/>
          </p:cNvSpPr>
          <p:nvPr/>
        </p:nvSpPr>
        <p:spPr bwMode="auto">
          <a:xfrm>
            <a:off x="2549525" y="2079625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492" name="Tree"/>
          <p:cNvSpPr>
            <a:spLocks noEditPoints="1" noChangeArrowheads="1"/>
          </p:cNvSpPr>
          <p:nvPr/>
        </p:nvSpPr>
        <p:spPr bwMode="auto">
          <a:xfrm>
            <a:off x="4064000" y="5524500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493" name="plant"/>
          <p:cNvSpPr>
            <a:spLocks noEditPoints="1" noChangeArrowheads="1"/>
          </p:cNvSpPr>
          <p:nvPr/>
        </p:nvSpPr>
        <p:spPr bwMode="auto">
          <a:xfrm>
            <a:off x="784225" y="4048125"/>
            <a:ext cx="781050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4649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r="16304" b="2222"/>
          <a:stretch>
            <a:fillRect/>
          </a:stretch>
        </p:blipFill>
        <p:spPr bwMode="auto">
          <a:xfrm>
            <a:off x="3365500" y="3006725"/>
            <a:ext cx="609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9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b="821"/>
          <a:stretch>
            <a:fillRect/>
          </a:stretch>
        </p:blipFill>
        <p:spPr bwMode="auto">
          <a:xfrm>
            <a:off x="2628900" y="3009900"/>
            <a:ext cx="7493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9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13696" r="22501" b="7059"/>
          <a:stretch>
            <a:fillRect/>
          </a:stretch>
        </p:blipFill>
        <p:spPr bwMode="auto">
          <a:xfrm>
            <a:off x="3060700" y="3378200"/>
            <a:ext cx="219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99" name="plant"/>
          <p:cNvSpPr>
            <a:spLocks noEditPoints="1" noChangeArrowheads="1"/>
          </p:cNvSpPr>
          <p:nvPr/>
        </p:nvSpPr>
        <p:spPr bwMode="auto">
          <a:xfrm>
            <a:off x="2066925" y="6054725"/>
            <a:ext cx="781050" cy="6159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1" name="desk1"/>
          <p:cNvSpPr>
            <a:spLocks noEditPoints="1" noChangeArrowheads="1"/>
          </p:cNvSpPr>
          <p:nvPr/>
        </p:nvSpPr>
        <p:spPr bwMode="auto">
          <a:xfrm rot="5400000">
            <a:off x="5324476" y="3656012"/>
            <a:ext cx="2508250" cy="142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2" name="desk1"/>
          <p:cNvSpPr>
            <a:spLocks noEditPoints="1" noChangeArrowheads="1"/>
          </p:cNvSpPr>
          <p:nvPr/>
        </p:nvSpPr>
        <p:spPr bwMode="auto">
          <a:xfrm rot="5400000">
            <a:off x="2187576" y="4976812"/>
            <a:ext cx="1060450" cy="1682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3" name="desk1"/>
          <p:cNvSpPr>
            <a:spLocks noEditPoints="1" noChangeArrowheads="1"/>
          </p:cNvSpPr>
          <p:nvPr/>
        </p:nvSpPr>
        <p:spPr bwMode="auto">
          <a:xfrm rot="10800000">
            <a:off x="6635750" y="2462213"/>
            <a:ext cx="2317750" cy="142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4" name="desk1"/>
          <p:cNvSpPr>
            <a:spLocks noEditPoints="1" noChangeArrowheads="1"/>
          </p:cNvSpPr>
          <p:nvPr/>
        </p:nvSpPr>
        <p:spPr bwMode="auto">
          <a:xfrm>
            <a:off x="6557963" y="6527800"/>
            <a:ext cx="2420937" cy="142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6" name="desk1"/>
          <p:cNvSpPr>
            <a:spLocks noEditPoints="1" noChangeArrowheads="1"/>
          </p:cNvSpPr>
          <p:nvPr/>
        </p:nvSpPr>
        <p:spPr bwMode="auto">
          <a:xfrm rot="10800000">
            <a:off x="231775" y="2106613"/>
            <a:ext cx="2444750" cy="13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7" name="desk1"/>
          <p:cNvSpPr>
            <a:spLocks noEditPoints="1" noChangeArrowheads="1"/>
          </p:cNvSpPr>
          <p:nvPr/>
        </p:nvSpPr>
        <p:spPr bwMode="auto">
          <a:xfrm>
            <a:off x="498475" y="6564313"/>
            <a:ext cx="1733550" cy="1301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8" name="Tree"/>
          <p:cNvSpPr>
            <a:spLocks noEditPoints="1" noChangeArrowheads="1"/>
          </p:cNvSpPr>
          <p:nvPr/>
        </p:nvSpPr>
        <p:spPr bwMode="auto">
          <a:xfrm>
            <a:off x="5978525" y="4098925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09" name="Tree"/>
          <p:cNvSpPr>
            <a:spLocks noEditPoints="1" noChangeArrowheads="1"/>
          </p:cNvSpPr>
          <p:nvPr/>
        </p:nvSpPr>
        <p:spPr bwMode="auto">
          <a:xfrm>
            <a:off x="3286125" y="4302125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10" name="Tree"/>
          <p:cNvSpPr>
            <a:spLocks noEditPoints="1" noChangeArrowheads="1"/>
          </p:cNvSpPr>
          <p:nvPr/>
        </p:nvSpPr>
        <p:spPr bwMode="auto">
          <a:xfrm>
            <a:off x="4289425" y="2320925"/>
            <a:ext cx="590550" cy="8953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6512" name="table"/>
          <p:cNvSpPr>
            <a:spLocks noEditPoints="1" noChangeArrowheads="1"/>
          </p:cNvSpPr>
          <p:nvPr/>
        </p:nvSpPr>
        <p:spPr bwMode="auto">
          <a:xfrm>
            <a:off x="2130425" y="4708525"/>
            <a:ext cx="285750" cy="2857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46514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17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515" name="Oval 51"/>
          <p:cNvSpPr>
            <a:spLocks noChangeArrowheads="1"/>
          </p:cNvSpPr>
          <p:nvPr/>
        </p:nvSpPr>
        <p:spPr bwMode="auto">
          <a:xfrm>
            <a:off x="8770938" y="6729413"/>
            <a:ext cx="360362" cy="1285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6518" name="AutoShape 54"/>
          <p:cNvSpPr>
            <a:spLocks noChangeArrowheads="1"/>
          </p:cNvSpPr>
          <p:nvPr/>
        </p:nvSpPr>
        <p:spPr bwMode="auto">
          <a:xfrm>
            <a:off x="6588125" y="2197100"/>
            <a:ext cx="2139950" cy="249238"/>
          </a:xfrm>
          <a:prstGeom prst="wedgeRoundRectCallout">
            <a:avLst>
              <a:gd name="adj1" fmla="val 12167"/>
              <a:gd name="adj2" fmla="val 1678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000" b="1">
                <a:solidFill>
                  <a:srgbClr val="000000"/>
                </a:solidFill>
                <a:effectLst/>
              </a:rPr>
              <a:t>Объект малого бизнеса</a:t>
            </a:r>
          </a:p>
        </p:txBody>
      </p:sp>
      <p:sp>
        <p:nvSpPr>
          <p:cNvPr id="446520" name="Line 56"/>
          <p:cNvSpPr>
            <a:spLocks noChangeShapeType="1"/>
          </p:cNvSpPr>
          <p:nvPr/>
        </p:nvSpPr>
        <p:spPr bwMode="auto">
          <a:xfrm>
            <a:off x="2619375" y="3009900"/>
            <a:ext cx="1355725" cy="981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46521" name="Line 57"/>
          <p:cNvSpPr>
            <a:spLocks noChangeShapeType="1"/>
          </p:cNvSpPr>
          <p:nvPr/>
        </p:nvSpPr>
        <p:spPr bwMode="auto">
          <a:xfrm flipH="1">
            <a:off x="2644775" y="3016250"/>
            <a:ext cx="1314450" cy="952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46522" name="Line 58"/>
          <p:cNvSpPr>
            <a:spLocks noChangeShapeType="1"/>
          </p:cNvSpPr>
          <p:nvPr/>
        </p:nvSpPr>
        <p:spPr bwMode="auto">
          <a:xfrm>
            <a:off x="2597150" y="5645150"/>
            <a:ext cx="1181100" cy="876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46523" name="Line 59"/>
          <p:cNvSpPr>
            <a:spLocks noChangeShapeType="1"/>
          </p:cNvSpPr>
          <p:nvPr/>
        </p:nvSpPr>
        <p:spPr bwMode="auto">
          <a:xfrm flipH="1">
            <a:off x="2768600" y="5641975"/>
            <a:ext cx="1012825" cy="650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46524" name="Line 60"/>
          <p:cNvSpPr>
            <a:spLocks noChangeShapeType="1"/>
          </p:cNvSpPr>
          <p:nvPr/>
        </p:nvSpPr>
        <p:spPr bwMode="auto">
          <a:xfrm>
            <a:off x="5845175" y="5045075"/>
            <a:ext cx="752475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46525" name="Line 61"/>
          <p:cNvSpPr>
            <a:spLocks noChangeShapeType="1"/>
          </p:cNvSpPr>
          <p:nvPr/>
        </p:nvSpPr>
        <p:spPr bwMode="auto">
          <a:xfrm flipH="1">
            <a:off x="5845175" y="5083175"/>
            <a:ext cx="733425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863725"/>
            <a:ext cx="239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025775"/>
            <a:ext cx="24320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365625"/>
            <a:ext cx="242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1117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5635625"/>
            <a:ext cx="2419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866900"/>
            <a:ext cx="2968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64" name="AutoShape 12"/>
          <p:cNvSpPr>
            <a:spLocks noChangeArrowheads="1"/>
          </p:cNvSpPr>
          <p:nvPr/>
        </p:nvSpPr>
        <p:spPr bwMode="auto">
          <a:xfrm>
            <a:off x="1997075" y="2892425"/>
            <a:ext cx="4021138" cy="219075"/>
          </a:xfrm>
          <a:prstGeom prst="leftRightArrow">
            <a:avLst>
              <a:gd name="adj1" fmla="val 50000"/>
              <a:gd name="adj2" fmla="val 3671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4365" name="AutoShape 13"/>
          <p:cNvSpPr>
            <a:spLocks noChangeArrowheads="1"/>
          </p:cNvSpPr>
          <p:nvPr/>
        </p:nvSpPr>
        <p:spPr bwMode="auto">
          <a:xfrm>
            <a:off x="1958975" y="4213225"/>
            <a:ext cx="4021138" cy="219075"/>
          </a:xfrm>
          <a:prstGeom prst="leftRightArrow">
            <a:avLst>
              <a:gd name="adj1" fmla="val 50000"/>
              <a:gd name="adj2" fmla="val 3671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4366" name="AutoShape 14"/>
          <p:cNvSpPr>
            <a:spLocks noChangeArrowheads="1"/>
          </p:cNvSpPr>
          <p:nvPr/>
        </p:nvSpPr>
        <p:spPr bwMode="auto">
          <a:xfrm>
            <a:off x="1965325" y="5464175"/>
            <a:ext cx="4021138" cy="219075"/>
          </a:xfrm>
          <a:prstGeom prst="leftRightArrow">
            <a:avLst>
              <a:gd name="adj1" fmla="val 50000"/>
              <a:gd name="adj2" fmla="val 3671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436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66900"/>
            <a:ext cx="1765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6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11700"/>
            <a:ext cx="17907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70" name="Rectangle 18"/>
          <p:cNvSpPr>
            <a:spLocks noGrp="1" noChangeArrowheads="1"/>
          </p:cNvSpPr>
          <p:nvPr>
            <p:ph type="title"/>
          </p:nvPr>
        </p:nvSpPr>
        <p:spPr>
          <a:xfrm>
            <a:off x="1092200" y="153988"/>
            <a:ext cx="7889875" cy="1597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FF0000"/>
                </a:solidFill>
              </a:rPr>
              <a:t>Запрещается использовать противопожарные расстояния между зданиями, сооружениями и строениями для складирования материалов, оборудования и тары, для стоянки транспорта и строительства (установки) зданий и сооружений, для разведения костров и сжигания отходов и тары! </a:t>
            </a:r>
            <a:br>
              <a:rPr lang="ru-RU" altLang="ru-RU" sz="1800" b="1">
                <a:solidFill>
                  <a:srgbClr val="FF0000"/>
                </a:solidFill>
              </a:rPr>
            </a:br>
            <a:r>
              <a:rPr lang="ru-RU" alt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(Правила противопожарного режима в РФ п. 74)</a:t>
            </a:r>
          </a:p>
        </p:txBody>
      </p:sp>
      <p:sp>
        <p:nvSpPr>
          <p:cNvPr id="484371" name="Oval 19"/>
          <p:cNvSpPr>
            <a:spLocks noChangeArrowheads="1"/>
          </p:cNvSpPr>
          <p:nvPr/>
        </p:nvSpPr>
        <p:spPr bwMode="auto">
          <a:xfrm>
            <a:off x="8770938" y="6729413"/>
            <a:ext cx="360362" cy="1285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484372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24325"/>
            <a:ext cx="29432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73" name="Line 21"/>
          <p:cNvSpPr>
            <a:spLocks noChangeShapeType="1"/>
          </p:cNvSpPr>
          <p:nvPr/>
        </p:nvSpPr>
        <p:spPr bwMode="auto">
          <a:xfrm>
            <a:off x="2809875" y="1866900"/>
            <a:ext cx="2397125" cy="1057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4" name="Line 22"/>
          <p:cNvSpPr>
            <a:spLocks noChangeShapeType="1"/>
          </p:cNvSpPr>
          <p:nvPr/>
        </p:nvSpPr>
        <p:spPr bwMode="auto">
          <a:xfrm>
            <a:off x="2809875" y="3060700"/>
            <a:ext cx="2359025" cy="1177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5" name="Line 23"/>
          <p:cNvSpPr>
            <a:spLocks noChangeShapeType="1"/>
          </p:cNvSpPr>
          <p:nvPr/>
        </p:nvSpPr>
        <p:spPr bwMode="auto">
          <a:xfrm>
            <a:off x="2771775" y="4387850"/>
            <a:ext cx="2397125" cy="11017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6" name="Line 24"/>
          <p:cNvSpPr>
            <a:spLocks noChangeShapeType="1"/>
          </p:cNvSpPr>
          <p:nvPr/>
        </p:nvSpPr>
        <p:spPr bwMode="auto">
          <a:xfrm>
            <a:off x="2778125" y="5645150"/>
            <a:ext cx="2397125" cy="1057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7" name="Line 25"/>
          <p:cNvSpPr>
            <a:spLocks noChangeShapeType="1"/>
          </p:cNvSpPr>
          <p:nvPr/>
        </p:nvSpPr>
        <p:spPr bwMode="auto">
          <a:xfrm flipH="1">
            <a:off x="2825750" y="1873250"/>
            <a:ext cx="2359025" cy="1050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8" name="Line 26"/>
          <p:cNvSpPr>
            <a:spLocks noChangeShapeType="1"/>
          </p:cNvSpPr>
          <p:nvPr/>
        </p:nvSpPr>
        <p:spPr bwMode="auto">
          <a:xfrm flipH="1">
            <a:off x="2787650" y="3079750"/>
            <a:ext cx="2409825" cy="1158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79" name="Line 27"/>
          <p:cNvSpPr>
            <a:spLocks noChangeShapeType="1"/>
          </p:cNvSpPr>
          <p:nvPr/>
        </p:nvSpPr>
        <p:spPr bwMode="auto">
          <a:xfrm flipH="1">
            <a:off x="2794000" y="4394200"/>
            <a:ext cx="2359025" cy="11017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84380" name="Line 28"/>
          <p:cNvSpPr>
            <a:spLocks noChangeShapeType="1"/>
          </p:cNvSpPr>
          <p:nvPr/>
        </p:nvSpPr>
        <p:spPr bwMode="auto">
          <a:xfrm flipH="1">
            <a:off x="2768600" y="5651500"/>
            <a:ext cx="2397125" cy="10509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1117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85" name="AutoShape 9"/>
          <p:cNvSpPr>
            <a:spLocks noChangeArrowheads="1"/>
          </p:cNvSpPr>
          <p:nvPr/>
        </p:nvSpPr>
        <p:spPr bwMode="auto">
          <a:xfrm>
            <a:off x="2065338" y="5305425"/>
            <a:ext cx="4021137" cy="219075"/>
          </a:xfrm>
          <a:prstGeom prst="leftRightArrow">
            <a:avLst>
              <a:gd name="adj1" fmla="val 50000"/>
              <a:gd name="adj2" fmla="val 3671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5390" name="Rectangle 14"/>
          <p:cNvSpPr>
            <a:spLocks noGrp="1" noChangeArrowheads="1"/>
          </p:cNvSpPr>
          <p:nvPr>
            <p:ph type="title"/>
          </p:nvPr>
        </p:nvSpPr>
        <p:spPr>
          <a:xfrm>
            <a:off x="1092200" y="153988"/>
            <a:ext cx="7889875" cy="1587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Не допускается сжигать отходы и тару в местах, находящихся на расстоянии </a:t>
            </a:r>
            <a:br>
              <a:rPr lang="ru-RU" altLang="ru-RU" sz="2400" b="1">
                <a:solidFill>
                  <a:srgbClr val="FF0000"/>
                </a:solidFill>
              </a:rPr>
            </a:br>
            <a:r>
              <a:rPr lang="ru-RU" altLang="ru-RU" sz="2400" b="1">
                <a:solidFill>
                  <a:srgbClr val="FF0000"/>
                </a:solidFill>
              </a:rPr>
              <a:t>менее 50 метров от объектов! </a:t>
            </a:r>
            <a:br>
              <a:rPr lang="ru-RU" altLang="ru-RU" sz="2400" b="1">
                <a:solidFill>
                  <a:srgbClr val="FF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(Правила противопожарного режима в РФ п. 77)</a:t>
            </a:r>
          </a:p>
        </p:txBody>
      </p:sp>
      <p:sp>
        <p:nvSpPr>
          <p:cNvPr id="485395" name="AutoShape 19"/>
          <p:cNvSpPr>
            <a:spLocks noChangeArrowheads="1"/>
          </p:cNvSpPr>
          <p:nvPr/>
        </p:nvSpPr>
        <p:spPr bwMode="auto">
          <a:xfrm>
            <a:off x="2090738" y="2944813"/>
            <a:ext cx="4021137" cy="219075"/>
          </a:xfrm>
          <a:prstGeom prst="leftRightArrow">
            <a:avLst>
              <a:gd name="adj1" fmla="val 50000"/>
              <a:gd name="adj2" fmla="val 3671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53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540125"/>
            <a:ext cx="12890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98" name="Rectangle 22"/>
          <p:cNvSpPr>
            <a:spLocks noChangeArrowheads="1"/>
          </p:cNvSpPr>
          <p:nvPr/>
        </p:nvSpPr>
        <p:spPr bwMode="auto">
          <a:xfrm>
            <a:off x="2622550" y="2595563"/>
            <a:ext cx="29956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не менее 50 метров</a:t>
            </a:r>
          </a:p>
        </p:txBody>
      </p:sp>
      <p:pic>
        <p:nvPicPr>
          <p:cNvPr id="48540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9872" r="11731"/>
          <a:stretch>
            <a:fillRect/>
          </a:stretch>
        </p:blipFill>
        <p:spPr bwMode="auto">
          <a:xfrm>
            <a:off x="6151563" y="2138363"/>
            <a:ext cx="2746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40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160588"/>
            <a:ext cx="17494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2778125" y="4937125"/>
            <a:ext cx="285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FF0000"/>
                </a:solidFill>
              </a:rPr>
              <a:t>не менее 50 метров</a:t>
            </a:r>
          </a:p>
        </p:txBody>
      </p:sp>
      <p:sp>
        <p:nvSpPr>
          <p:cNvPr id="485403" name="Oval 27"/>
          <p:cNvSpPr>
            <a:spLocks noChangeArrowheads="1"/>
          </p:cNvSpPr>
          <p:nvPr/>
        </p:nvSpPr>
        <p:spPr bwMode="auto">
          <a:xfrm>
            <a:off x="8770938" y="6729413"/>
            <a:ext cx="360362" cy="1285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48540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4357688"/>
            <a:ext cx="2787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406" name="AutoShape 30"/>
          <p:cNvSpPr>
            <a:spLocks noChangeArrowheads="1"/>
          </p:cNvSpPr>
          <p:nvPr/>
        </p:nvSpPr>
        <p:spPr bwMode="auto">
          <a:xfrm>
            <a:off x="7077075" y="5165725"/>
            <a:ext cx="830263" cy="174625"/>
          </a:xfrm>
          <a:prstGeom prst="flowChartTerminator">
            <a:avLst/>
          </a:prstGeom>
          <a:solidFill>
            <a:schemeClr val="tx2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 b="1">
                <a:solidFill>
                  <a:srgbClr val="000000"/>
                </a:solidFill>
                <a:effectLst/>
              </a:rPr>
              <a:t>Хлеб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1117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139825" y="163513"/>
            <a:ext cx="7832725" cy="1587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700" b="1">
                <a:solidFill>
                  <a:srgbClr val="FF0000"/>
                </a:solidFill>
              </a:rPr>
              <a:t>При размещении взрывопожароопасных объектов в границах поселений и городских округов расстояние от границ земельного участка этих объектов до границ земельных участков зданий классов Ф1-Ф4, детских садов, школ, больниц, учреждений отдыха должно составлять не менее 50 метров!</a:t>
            </a:r>
            <a:r>
              <a:rPr lang="ru-RU" altLang="ru-RU" sz="1800" b="1">
                <a:solidFill>
                  <a:srgbClr val="FF0000"/>
                </a:solidFill>
              </a:rPr>
              <a:t> </a:t>
            </a:r>
            <a:br>
              <a:rPr lang="ru-RU" altLang="ru-RU" sz="1800" b="1">
                <a:solidFill>
                  <a:srgbClr val="FF0000"/>
                </a:solidFill>
              </a:rPr>
            </a:br>
            <a:r>
              <a:rPr lang="ru-RU" alt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(Технический регламент о требованиях пожарной безопасности ст. 66, ч. 1)</a:t>
            </a:r>
          </a:p>
        </p:txBody>
      </p:sp>
      <p:sp>
        <p:nvSpPr>
          <p:cNvPr id="487429" name="AutoShape 5"/>
          <p:cNvSpPr>
            <a:spLocks noChangeArrowheads="1"/>
          </p:cNvSpPr>
          <p:nvPr/>
        </p:nvSpPr>
        <p:spPr bwMode="auto">
          <a:xfrm>
            <a:off x="3468688" y="3802063"/>
            <a:ext cx="1811337" cy="207962"/>
          </a:xfrm>
          <a:prstGeom prst="leftRightArrow">
            <a:avLst>
              <a:gd name="adj1" fmla="val 50000"/>
              <a:gd name="adj2" fmla="val 17419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564063"/>
            <a:ext cx="336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536950" y="3128963"/>
            <a:ext cx="18430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FF0000"/>
                </a:solidFill>
              </a:rPr>
              <a:t>не менее</a:t>
            </a:r>
            <a:r>
              <a:rPr lang="ru-RU" altLang="ru-RU" sz="1400" b="1">
                <a:solidFill>
                  <a:srgbClr val="FF0000"/>
                </a:solidFill>
              </a:rPr>
              <a:t> </a:t>
            </a:r>
            <a:br>
              <a:rPr lang="ru-RU" altLang="ru-RU" sz="1400" b="1">
                <a:solidFill>
                  <a:srgbClr val="FF0000"/>
                </a:solidFill>
              </a:rPr>
            </a:br>
            <a:r>
              <a:rPr lang="ru-RU" altLang="ru-RU" sz="1400" b="1">
                <a:solidFill>
                  <a:srgbClr val="FF0000"/>
                </a:solidFill>
              </a:rPr>
              <a:t>50 метров </a:t>
            </a:r>
            <a:br>
              <a:rPr lang="ru-RU" altLang="ru-RU" sz="1400" b="1">
                <a:solidFill>
                  <a:srgbClr val="FF0000"/>
                </a:solidFill>
              </a:rPr>
            </a:br>
            <a:r>
              <a:rPr lang="ru-RU" altLang="ru-RU" sz="1100" b="1">
                <a:solidFill>
                  <a:srgbClr val="FF0000"/>
                </a:solidFill>
              </a:rPr>
              <a:t>от границ земельного участка</a:t>
            </a:r>
          </a:p>
        </p:txBody>
      </p:sp>
      <p:sp>
        <p:nvSpPr>
          <p:cNvPr id="487435" name="Oval 11"/>
          <p:cNvSpPr>
            <a:spLocks noChangeArrowheads="1"/>
          </p:cNvSpPr>
          <p:nvPr/>
        </p:nvSpPr>
        <p:spPr bwMode="auto">
          <a:xfrm>
            <a:off x="8770938" y="6729413"/>
            <a:ext cx="360362" cy="1285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16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4874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184525"/>
            <a:ext cx="2360613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40" name="desk1"/>
          <p:cNvSpPr>
            <a:spLocks noEditPoints="1" noChangeArrowheads="1"/>
          </p:cNvSpPr>
          <p:nvPr/>
        </p:nvSpPr>
        <p:spPr bwMode="auto">
          <a:xfrm rot="5400000">
            <a:off x="-774700" y="3887788"/>
            <a:ext cx="1978025" cy="1365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7441" name="desk1"/>
          <p:cNvSpPr>
            <a:spLocks noEditPoints="1" noChangeArrowheads="1"/>
          </p:cNvSpPr>
          <p:nvPr/>
        </p:nvSpPr>
        <p:spPr bwMode="auto">
          <a:xfrm rot="10800000">
            <a:off x="5292725" y="6454775"/>
            <a:ext cx="3716338" cy="1555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7442" name="desk1"/>
          <p:cNvSpPr>
            <a:spLocks noEditPoints="1" noChangeArrowheads="1"/>
          </p:cNvSpPr>
          <p:nvPr/>
        </p:nvSpPr>
        <p:spPr bwMode="auto">
          <a:xfrm rot="5400000">
            <a:off x="3196432" y="4187031"/>
            <a:ext cx="4362450" cy="1666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7443" name="desk1"/>
          <p:cNvSpPr>
            <a:spLocks noEditPoints="1" noChangeArrowheads="1"/>
          </p:cNvSpPr>
          <p:nvPr/>
        </p:nvSpPr>
        <p:spPr bwMode="auto">
          <a:xfrm>
            <a:off x="142875" y="4935538"/>
            <a:ext cx="3305175" cy="1682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7445" name="desk1"/>
          <p:cNvSpPr>
            <a:spLocks noEditPoints="1" noChangeArrowheads="1"/>
          </p:cNvSpPr>
          <p:nvPr/>
        </p:nvSpPr>
        <p:spPr bwMode="auto">
          <a:xfrm>
            <a:off x="142875" y="2835275"/>
            <a:ext cx="3294063" cy="142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8744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5124450"/>
            <a:ext cx="25606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3554413"/>
            <a:ext cx="25447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4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184400"/>
            <a:ext cx="25558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50" name="desk1"/>
          <p:cNvSpPr>
            <a:spLocks noEditPoints="1" noChangeArrowheads="1"/>
          </p:cNvSpPr>
          <p:nvPr/>
        </p:nvSpPr>
        <p:spPr bwMode="auto">
          <a:xfrm rot="10800000">
            <a:off x="5283200" y="1933575"/>
            <a:ext cx="3690938" cy="1555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87451" name="desk1"/>
          <p:cNvSpPr>
            <a:spLocks noEditPoints="1" noChangeArrowheads="1"/>
          </p:cNvSpPr>
          <p:nvPr/>
        </p:nvSpPr>
        <p:spPr bwMode="auto">
          <a:xfrm rot="5400000">
            <a:off x="2387601" y="3881437"/>
            <a:ext cx="1954212" cy="1381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87452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3148013"/>
            <a:ext cx="4111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5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565400"/>
            <a:ext cx="4206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54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165600"/>
            <a:ext cx="4460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55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5553075"/>
            <a:ext cx="45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56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097338"/>
            <a:ext cx="70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8503</TotalTime>
  <Words>149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Tahoma</vt:lpstr>
      <vt:lpstr>Wingdings</vt:lpstr>
      <vt:lpstr>Times New Roman</vt:lpstr>
      <vt:lpstr>Океан</vt:lpstr>
      <vt:lpstr>Запрещается на территориях, прилегающих к объектам, в том числе к жилым домам, а также к объектам садоводческих, огороднических и дачных некоммерческих объединений граждан, оставлять ёмкости с легковоспламеняющимися и горючими жидкостями, горючими газами!  (Правила противопожарного режима в РФ п. 18)</vt:lpstr>
      <vt:lpstr>Запрещается использовать противопожарные расстояния между зданиями, сооружениями и строениями для складирования материалов, оборудования и тары, для стоянки транспорта и строительства (установки) зданий и сооружений, для разведения костров и сжигания отходов и тары!  (Правила противопожарного режима в РФ п. 74)</vt:lpstr>
      <vt:lpstr>Не допускается сжигать отходы и тару в местах, находящихся на расстоянии  менее 50 метров от объектов!  (Правила противопожарного режима в РФ п. 77)</vt:lpstr>
      <vt:lpstr>При размещении взрывопожароопасных объектов в границах поселений и городских округов расстояние от границ земельного участка этих объектов до границ земельных участков зданий классов Ф1-Ф4, детских садов, школ, больниц, учреждений отдыха должно составлять не менее 50 метров!  (Технический регламент о требованиях пожарной безопасности ст. 66, ч. 1)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Кудаспаев</dc:creator>
  <cp:lastModifiedBy>ГО ЧС</cp:lastModifiedBy>
  <cp:revision>477</cp:revision>
  <dcterms:created xsi:type="dcterms:W3CDTF">2005-05-07T05:43:53Z</dcterms:created>
  <dcterms:modified xsi:type="dcterms:W3CDTF">2018-03-12T05:30:48Z</dcterms:modified>
</cp:coreProperties>
</file>