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1.jpg" ContentType="image/png"/>
  <Override PartName="/ppt/media/image12.jpg" ContentType="image/png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845" r:id="rId4"/>
    <p:sldMasterId id="2147483985" r:id="rId5"/>
    <p:sldMasterId id="2147483997" r:id="rId6"/>
    <p:sldMasterId id="2147484021" r:id="rId7"/>
    <p:sldMasterId id="2147484141" r:id="rId8"/>
    <p:sldMasterId id="2147484153" r:id="rId9"/>
  </p:sldMasterIdLst>
  <p:notesMasterIdLst>
    <p:notesMasterId r:id="rId40"/>
  </p:notesMasterIdLst>
  <p:handoutMasterIdLst>
    <p:handoutMasterId r:id="rId41"/>
  </p:handoutMasterIdLst>
  <p:sldIdLst>
    <p:sldId id="257" r:id="rId10"/>
    <p:sldId id="291" r:id="rId11"/>
    <p:sldId id="327" r:id="rId12"/>
    <p:sldId id="369" r:id="rId13"/>
    <p:sldId id="370" r:id="rId14"/>
    <p:sldId id="258" r:id="rId15"/>
    <p:sldId id="295" r:id="rId16"/>
    <p:sldId id="366" r:id="rId17"/>
    <p:sldId id="367" r:id="rId18"/>
    <p:sldId id="368" r:id="rId19"/>
    <p:sldId id="359" r:id="rId20"/>
    <p:sldId id="328" r:id="rId21"/>
    <p:sldId id="364" r:id="rId22"/>
    <p:sldId id="360" r:id="rId23"/>
    <p:sldId id="330" r:id="rId24"/>
    <p:sldId id="331" r:id="rId25"/>
    <p:sldId id="332" r:id="rId26"/>
    <p:sldId id="333" r:id="rId27"/>
    <p:sldId id="361" r:id="rId28"/>
    <p:sldId id="371" r:id="rId29"/>
    <p:sldId id="336" r:id="rId30"/>
    <p:sldId id="337" r:id="rId31"/>
    <p:sldId id="338" r:id="rId32"/>
    <p:sldId id="339" r:id="rId33"/>
    <p:sldId id="342" r:id="rId34"/>
    <p:sldId id="341" r:id="rId35"/>
    <p:sldId id="362" r:id="rId36"/>
    <p:sldId id="363" r:id="rId37"/>
    <p:sldId id="297" r:id="rId38"/>
    <p:sldId id="296" r:id="rId39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0FC857D-C839-4E9B-9C84-8315EFC42003}">
          <p14:sldIdLst>
            <p14:sldId id="257"/>
          </p14:sldIdLst>
        </p14:section>
        <p14:section name="Раздел без заголовка" id="{226C8BCE-E93E-4CAE-8094-9CFB374E71A1}">
          <p14:sldIdLst>
            <p14:sldId id="291"/>
            <p14:sldId id="327"/>
            <p14:sldId id="369"/>
            <p14:sldId id="370"/>
            <p14:sldId id="258"/>
            <p14:sldId id="295"/>
            <p14:sldId id="366"/>
            <p14:sldId id="367"/>
            <p14:sldId id="368"/>
            <p14:sldId id="359"/>
            <p14:sldId id="328"/>
          </p14:sldIdLst>
        </p14:section>
        <p14:section name="Раздел без заголовка" id="{331C4B55-9104-4C72-A475-ED76F9C427ED}">
          <p14:sldIdLst>
            <p14:sldId id="364"/>
            <p14:sldId id="360"/>
            <p14:sldId id="330"/>
            <p14:sldId id="331"/>
            <p14:sldId id="332"/>
            <p14:sldId id="333"/>
            <p14:sldId id="361"/>
            <p14:sldId id="371"/>
            <p14:sldId id="336"/>
            <p14:sldId id="337"/>
            <p14:sldId id="338"/>
            <p14:sldId id="339"/>
            <p14:sldId id="342"/>
            <p14:sldId id="341"/>
            <p14:sldId id="362"/>
            <p14:sldId id="363"/>
            <p14:sldId id="297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>
    <p:extLst>
      <p:ext uri="{19B8F6BF-5375-455C-9EA6-DF929625EA0E}">
        <p15:presenceInfo xmlns:p15="http://schemas.microsoft.com/office/powerpoint/2012/main" userId="Владеле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2"/>
    <a:srgbClr val="D0E8DD"/>
    <a:srgbClr val="D3E6CC"/>
    <a:srgbClr val="DD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4.6874997116449491E-3"/>
          <c:w val="0.96562499999999996"/>
          <c:h val="0.87499693190225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52400" h="50800" prst="softRound"/>
              <a:bevelB w="101600" prst="riblet"/>
              <a:contourClr>
                <a:srgbClr val="000000"/>
              </a:contourClr>
            </a:sp3d>
          </c:spPr>
          <c:explosion val="9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 prstMaterial="metal">
                <a:bevelT w="152400" h="50800" prst="softRound"/>
                <a:bevelB w="101600" prst="riblet"/>
                <a:contourClr>
                  <a:schemeClr val="lt1"/>
                </a:contourClr>
              </a:sp3d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165888,7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7 434,2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168367.7</c:v>
                </c:pt>
                <c:pt idx="1">
                  <c:v>60782.5</c:v>
                </c:pt>
                <c:pt idx="2">
                  <c:v>165889.29999999999</c:v>
                </c:pt>
                <c:pt idx="3">
                  <c:v>6851.8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249507874015763E-2"/>
          <c:y val="0.90047515376014065"/>
          <c:w val="0.93275049212598427"/>
          <c:h val="8.5462347104924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Поступления от уплаты налогов (тыс. рублей)</a:t>
            </a:r>
          </a:p>
        </c:rich>
      </c:tx>
      <c:layout>
        <c:manualLayout>
          <c:xMode val="edge"/>
          <c:yMode val="edge"/>
          <c:x val="0.51099457721175601"/>
          <c:y val="8.9117678842340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2701398835365773E-2"/>
          <c:y val="9.4843489707960665E-2"/>
          <c:w val="0.92794612621451777"/>
          <c:h val="0.71913844255979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от налогов (тыс. рублей)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6.7733662325407437E-2"/>
                  <c:y val="1.1139709855292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571781062935707E-3"/>
                  <c:y val="-4.455883942117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81187375291061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4190593687644642E-3"/>
                  <c:y val="-4.45588394211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совокупный доход </c:v>
                </c:pt>
                <c:pt idx="2">
                  <c:v>Акцизы по подакцизным товарам, производимым на териитории РФ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49095.1</c:v>
                </c:pt>
                <c:pt idx="1">
                  <c:v>5767.8</c:v>
                </c:pt>
                <c:pt idx="2">
                  <c:v>9371</c:v>
                </c:pt>
                <c:pt idx="3">
                  <c:v>556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73392064"/>
        <c:axId val="273392456"/>
        <c:axId val="0"/>
      </c:bar3DChart>
      <c:catAx>
        <c:axId val="2733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392456"/>
        <c:crosses val="autoZero"/>
        <c:auto val="1"/>
        <c:lblAlgn val="ctr"/>
        <c:lblOffset val="100"/>
        <c:noMultiLvlLbl val="0"/>
      </c:catAx>
      <c:valAx>
        <c:axId val="27339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3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464793529316411E-2"/>
          <c:y val="0.16822258353060487"/>
          <c:w val="0.5532695820682948"/>
          <c:h val="0.74979489458436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dPt>
            <c:idx val="0"/>
            <c:bubble3D val="0"/>
            <c:spPr>
              <a:solidFill>
                <a:srgbClr val="42DE55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3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63</a:t>
                    </a:r>
                    <a:r>
                      <a:rPr lang="en-US" baseline="0" dirty="0" smtClean="0"/>
                      <a:t> 034,0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53679918988965E-3"/>
                  <c:y val="-3.73193932867857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302</a:t>
                    </a:r>
                    <a:r>
                      <a:rPr lang="en-US" baseline="0" dirty="0" smtClean="0"/>
                      <a:t> 312,2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42</a:t>
                    </a:r>
                    <a:r>
                      <a:rPr lang="en-US" baseline="0" smtClean="0"/>
                      <a:t> 999,0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38 </a:t>
                    </a:r>
                    <a:r>
                      <a:rPr lang="en-US" dirty="0" smtClean="0"/>
                      <a:t>572,2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20 </a:t>
                    </a:r>
                    <a:r>
                      <a:rPr lang="en-US" dirty="0" smtClean="0"/>
                      <a:t>227,70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4022804387854895"/>
                  <c:y val="-3.0737058418010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 </a:t>
                    </a:r>
                    <a:r>
                      <a:rPr lang="en-US" dirty="0" smtClean="0"/>
                      <a:t>890,8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661668284580401"/>
                      <c:h val="8.309707041097996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Образование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</c:v>
                </c:pt>
                <c:pt idx="6">
                  <c:v>Физическая культура и спорт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61281.2</c:v>
                </c:pt>
                <c:pt idx="1">
                  <c:v>350</c:v>
                </c:pt>
                <c:pt idx="2" formatCode="#,##0.00">
                  <c:v>297971.7</c:v>
                </c:pt>
                <c:pt idx="3" formatCode="#,##0.00">
                  <c:v>42958.9</c:v>
                </c:pt>
                <c:pt idx="4" formatCode="#,##0.00">
                  <c:v>37523.9</c:v>
                </c:pt>
                <c:pt idx="5" formatCode="#,##0.00">
                  <c:v>18814.400000000001</c:v>
                </c:pt>
                <c:pt idx="6" formatCode="#,##0.00">
                  <c:v>1479.5</c:v>
                </c:pt>
                <c:pt idx="7" formatCode="#,##0.00">
                  <c:v>22108.2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Расходы бюджета (тыс. рублей)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491865,4</a:t>
                    </a:r>
                    <a:endParaRPr lang="en-US" dirty="0" smtClean="0"/>
                  </a:p>
                  <a:p>
                    <a:r>
                      <a:rPr lang="en-US" baseline="0" dirty="0" smtClean="0"/>
                      <a:t> </a:t>
                    </a:r>
                    <a:r>
                      <a:rPr lang="en-US" baseline="0" dirty="0" smtClean="0"/>
                      <a:t>95,1%</a:t>
                    </a:r>
                    <a:endParaRPr lang="en-US" baseline="0" dirty="0" smtClean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7500000000001"/>
                      <c:h val="0.1334999917876481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42076771653549E-2"/>
                  <c:y val="0.175832358770155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24309,6</a:t>
                    </a:r>
                  </a:p>
                  <a:p>
                    <a:r>
                      <a:rPr lang="en-US" baseline="0" dirty="0" smtClean="0"/>
                      <a:t> </a:t>
                    </a:r>
                    <a:r>
                      <a:rPr lang="en-US" baseline="0" dirty="0" smtClean="0"/>
                      <a:t>4,9%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465089.7</c:v>
                </c:pt>
                <c:pt idx="1">
                  <c:v>22091.599999999999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0.02097</cdr:x>
      <cdr:y>0.68985</cdr:y>
    </cdr:from>
    <cdr:to>
      <cdr:x>0.22826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0134" y="3932357"/>
          <a:ext cx="2176630" cy="176797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0.32458</cdr:x>
      <cdr:y>0.6795</cdr:y>
    </cdr:from>
    <cdr:to>
      <cdr:x>0.42478</cdr:x>
      <cdr:y>0.74332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08122" y="3873363"/>
          <a:ext cx="1052052" cy="36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</cdr:x>
      <cdr:y>0.72607</cdr:y>
    </cdr:from>
    <cdr:to>
      <cdr:x>0.56711</cdr:x>
      <cdr:y>0.76402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49974" y="4138835"/>
          <a:ext cx="704702" cy="21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0.71507</cdr:x>
      <cdr:y>0.76402</cdr:y>
    </cdr:from>
    <cdr:to>
      <cdr:x>0.78062</cdr:x>
      <cdr:y>0.80541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508173" y="4355143"/>
          <a:ext cx="688258" cy="235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A563E-2E5A-4B47-B78B-4080834C1733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3802-D951-47D5-ADEA-AC1B9B11A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18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4184E-171F-4B12-A4AC-40051AE7D01C}" type="datetimeFigureOut">
              <a:rPr lang="ru-RU" smtClean="0"/>
              <a:t>04.07.2023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2DA0F-8227-403A-A351-244A76663C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E0201-051B-4DC0-9483-89E1602FA36F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4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30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70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039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464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3960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226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595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8884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12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828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1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14949"/>
                </a:solidFill>
              </a:rPr>
              <a:pPr/>
              <a:t>‹#›</a:t>
            </a:fld>
            <a:endParaRPr lang="ru-RU">
              <a:solidFill>
                <a:srgbClr val="51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7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8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48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303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340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B4F176-0BC5-4EAE-B717-C68D5CB6168E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>
                <a:defRPr/>
              </a:pPr>
              <a:t>04.07.2023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C2A1C5F9-1A88-4274-A517-76AC3D88AE4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409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802A0-4C82-4405-8AD3-4EC3704BDDFC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8DD5B-681B-4914-868E-38EA24BA4AA1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FB90FC29-B18B-4EA7-A96B-BC48BC873923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DD260BE-FDA2-4905-BCE9-A193CC07659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11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CB507-9416-45C6-8CD2-4E5580F6C31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1B082-45A8-4FD8-B5F1-1AD4DE15013B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099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836C47-C8DB-4C3C-9771-5C16D094170B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C11F3-8A61-4B81-8549-7680EB712C5E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70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9FF50D-54E4-4AA1-AD69-F0798EFB48D6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E567-AA39-4A00-9A0C-27951F003866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24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4F1E8F-C52E-49DD-95F9-55AE2F0A55E9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DC022-A4EB-41AF-A256-EF646194C6A0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375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2C18B9-AF07-4F22-9D1C-38CEF29F2C14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BE4389-2CA7-4091-9C3C-69CDAFA06357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87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2A096-EE35-450C-85E8-DEF77CABD80D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FF663-E859-4FBF-B55C-22256A43872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68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692AF-BBE2-40E3-8F2B-771C02F88805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CEC46-717D-4B92-B076-5BC16A57A0BF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42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249EA-49F3-4C7C-8730-A3AA76E01F22}" type="datetimeFigureOut">
              <a:rPr lang="ru-RU" smtClean="0">
                <a:solidFill>
                  <a:srgbClr val="B31166"/>
                </a:solidFill>
              </a:rPr>
              <a:pPr>
                <a:defRPr/>
              </a:pPr>
              <a:t>04.07.2023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85A08-665F-4675-B541-8348536EE854}" type="slidenum">
              <a:rPr lang="ru-RU" alt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7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6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70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15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2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4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4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3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2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1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8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82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02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9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43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16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014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04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55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44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426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888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2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582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01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6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5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37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5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38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4077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59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5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99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53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42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99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76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19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9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14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5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06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064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934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149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78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9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1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042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36C0-6F51-4F7C-9082-54CB5E90A87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672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BEC7-A6EA-4C8D-B654-FB9CA957C1D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81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0729-C0B1-494C-AE65-13C937E008F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16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7B122-B592-4C92-86D8-5C1B1CE90586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79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3A8C-B35B-49CB-9AD3-203B88C242A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51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4014-798F-4CAA-9D9B-2ABD2501658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66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29063-17A7-49DA-9BC5-92BA635F86B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3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D28C-3A95-4176-A77B-D2DE7C82456E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59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ED65-CD53-4585-A818-16154B673077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48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556F-AB9E-42D3-9068-DAE8194CF3A0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15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783-7552-4380-A694-1C1C41DF9EC4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1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5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861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03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88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633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29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84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753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316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85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336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0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22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428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71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96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73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06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858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130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6614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931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2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47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80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8A18F-26F9-420C-93AA-CAC27DC6A9B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CBE171-1FF9-4164-8161-58AECA6DD1FD}" type="slidenum">
              <a:rPr lang="ru-RU" smtClean="0">
                <a:solidFill>
                  <a:srgbClr val="5FCBEF"/>
                </a:solidFill>
              </a:rPr>
              <a:pPr/>
              <a:t>‹#›</a:t>
            </a:fld>
            <a:endParaRPr lang="ru-RU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4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04.07.2023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C1FB-8DEA-4CA5-80C6-BDC1054F00A8}" type="slidenum">
              <a:rPr lang="ru-RU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9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0C5EB5-362F-47E8-BC7F-8BD8FCF041F3}" type="datetime1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3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5FC4D3-F046-4BC6-A8DF-14E03B4C1DB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04.07.2023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4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58A18F-26F9-420C-93AA-CAC27DC6A9B8}" type="datetimeFigureOut">
              <a:rPr lang="ru-RU" smtClean="0"/>
              <a:pPr/>
              <a:t>04.07.2023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CBE171-1FF9-4164-8161-58AECA6DD1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6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D999FE2-91FF-4163-B0A9-F44300B277E8}" type="datetimeFigureOut">
              <a:rPr lang="ru-RU" smtClean="0">
                <a:solidFill>
                  <a:srgbClr val="696464"/>
                </a:solidFill>
              </a:rPr>
              <a:pPr/>
              <a:t>04.07.2023</a:t>
            </a:fld>
            <a:endParaRPr lang="ru-RU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96464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034C1FB-8DEA-4CA5-80C6-BDC1054F0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60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4468" y="1405192"/>
            <a:ext cx="10464800" cy="35394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БЮДЖЕТ ДЛЯ ГРАЖДАН</a:t>
            </a:r>
          </a:p>
          <a:p>
            <a:pPr algn="ctr"/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п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одготовлен на основе решения Совета Шуйского муниципального района от 22.12.2022 № 99 «О бюджете Шуйского муниципального района на 2023 год и на плановый период 2024 и 2025 годов»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(актуальная редакция)</a:t>
            </a:r>
          </a:p>
        </p:txBody>
      </p:sp>
    </p:spTree>
    <p:extLst>
      <p:ext uri="{BB962C8B-B14F-4D97-AF65-F5344CB8AC3E}">
        <p14:creationId xmlns:p14="http://schemas.microsoft.com/office/powerpoint/2010/main" val="34374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3">
                <a:lumMod val="75000"/>
              </a:schemeClr>
            </a:gs>
            <a:gs pos="53576">
              <a:srgbClr val="CBEFF0"/>
            </a:gs>
            <a:gs pos="0">
              <a:schemeClr val="accent3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0811"/>
              </p:ext>
            </p:extLst>
          </p:nvPr>
        </p:nvGraphicFramePr>
        <p:xfrm>
          <a:off x="272026" y="906480"/>
          <a:ext cx="11605342" cy="500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2671"/>
                <a:gridCol w="5802671"/>
              </a:tblGrid>
              <a:tr h="7210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тыс.</a:t>
                      </a:r>
                      <a:r>
                        <a:rPr lang="ru-RU" baseline="0" dirty="0" smtClean="0"/>
                        <a:t> рублей</a:t>
                      </a:r>
                      <a:endParaRPr lang="ru-RU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</a:t>
                      </a:r>
                      <a:r>
                        <a:rPr lang="ru-RU" b="1" baseline="0" dirty="0" smtClean="0"/>
                        <a:t> использования имущества, находящегося в муниципальной собственности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3 350,8</a:t>
                      </a:r>
                    </a:p>
                  </a:txBody>
                  <a:tcPr anchor="ctr"/>
                </a:tc>
              </a:tr>
              <a:tr h="9880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Платежи при пользовании природными</a:t>
                      </a:r>
                      <a:r>
                        <a:rPr lang="ru-RU" b="1" baseline="0" dirty="0" smtClean="0"/>
                        <a:t> ресурсами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822,7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 от оказания платных услуг</a:t>
                      </a:r>
                      <a:r>
                        <a:rPr lang="ru-RU" b="1" baseline="0" dirty="0" smtClean="0"/>
                        <a:t> (работ) и компенсации затрат государства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1 395,4</a:t>
                      </a:r>
                      <a:endParaRPr lang="ru-RU" b="1" dirty="0"/>
                    </a:p>
                  </a:txBody>
                  <a:tcPr anchor="ctr"/>
                </a:tc>
              </a:tr>
              <a:tr h="92219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</a:t>
                      </a:r>
                      <a:r>
                        <a:rPr lang="ru-RU" b="1" baseline="0" dirty="0" smtClean="0"/>
                        <a:t> от продажи материальных и нематериальных активов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800,0</a:t>
                      </a:r>
                      <a:endParaRPr lang="ru-RU" b="1" dirty="0"/>
                    </a:p>
                  </a:txBody>
                  <a:tcPr anchor="ctr"/>
                </a:tc>
              </a:tr>
              <a:tr h="52696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Штрафы, санкции,</a:t>
                      </a:r>
                      <a:r>
                        <a:rPr lang="ru-RU" b="1" baseline="0" dirty="0" smtClean="0"/>
                        <a:t> возмещение ущерба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3,6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12062" y="162779"/>
            <a:ext cx="8452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 – 6 372,5 тыс. рублей</a:t>
            </a:r>
            <a:endParaRPr lang="ru-RU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2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133" y="116632"/>
            <a:ext cx="96774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Расходы бюджета Шуйского муниципального района на </a:t>
            </a:r>
            <a:r>
              <a:rPr lang="ru-RU" dirty="0" smtClean="0">
                <a:solidFill>
                  <a:prstClr val="white"/>
                </a:solidFill>
              </a:rPr>
              <a:t>2023 </a:t>
            </a:r>
            <a:r>
              <a:rPr lang="ru-RU" dirty="0">
                <a:solidFill>
                  <a:prstClr val="white"/>
                </a:solidFill>
              </a:rPr>
              <a:t>год </a:t>
            </a:r>
            <a:r>
              <a:rPr lang="ru-RU" dirty="0" smtClean="0">
                <a:solidFill>
                  <a:prstClr val="white"/>
                </a:solidFill>
              </a:rPr>
              <a:t>– </a:t>
            </a:r>
            <a:r>
              <a:rPr lang="ru-RU" dirty="0" smtClean="0">
                <a:solidFill>
                  <a:prstClr val="white"/>
                </a:solidFill>
              </a:rPr>
              <a:t>491 865,4тыс</a:t>
            </a:r>
            <a:r>
              <a:rPr lang="ru-RU" dirty="0">
                <a:solidFill>
                  <a:prstClr val="white"/>
                </a:solidFill>
              </a:rPr>
              <a:t>. </a:t>
            </a:r>
            <a:r>
              <a:rPr lang="ru-RU" dirty="0" smtClean="0">
                <a:solidFill>
                  <a:prstClr val="white"/>
                </a:solidFill>
              </a:rPr>
              <a:t>рублей </a:t>
            </a: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35255"/>
              </p:ext>
            </p:extLst>
          </p:nvPr>
        </p:nvGraphicFramePr>
        <p:xfrm>
          <a:off x="1631504" y="692696"/>
          <a:ext cx="878497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31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47944"/>
              </p:ext>
            </p:extLst>
          </p:nvPr>
        </p:nvGraphicFramePr>
        <p:xfrm>
          <a:off x="211666" y="95323"/>
          <a:ext cx="11675533" cy="6621393"/>
        </p:xfrm>
        <a:graphic>
          <a:graphicData uri="http://schemas.openxmlformats.org/drawingml/2006/table">
            <a:tbl>
              <a:tblPr firstRow="1" firstCol="1" bandRow="1"/>
              <a:tblGrid>
                <a:gridCol w="1019203"/>
                <a:gridCol w="7735331"/>
                <a:gridCol w="2920999"/>
              </a:tblGrid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Утверждено на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(тыс. рублей)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63 034,0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РФ и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1 702,9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ОГВ и представительных органов МО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1 424,1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Функционирование Правительства РФ, высших исполнительных ОГВ субъектов РФ, местных администраций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401,40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7 837,6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23 368,0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1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Гражданская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оборона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Защита населения и территорий от ЧС природного и техногенного характера, пожарная безопасность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999,0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0405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41 479,8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572,2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2 532,0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31 572,8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467,5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302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312,2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4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176 062,7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0703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979,4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0707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0709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351,4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20 227,7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3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20 227,7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890,8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1 988,2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обеспечение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населения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485,3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1006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области социальной политики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1062,5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1 479,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9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1102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479,5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13" marR="47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9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3548" y="176981"/>
            <a:ext cx="5556320" cy="12003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Социально-значимые проекты, предусмотренные к финансированию за счет бюджета Шуйского муниципального района на 2023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91590" y="1576250"/>
            <a:ext cx="11791202" cy="54168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Осуществление деятельности по газификации в Шуйском муниципальном районе – 2 221,4тыс. рублей;</a:t>
            </a:r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Реализация мероприятий по модернизации объектов коммунальной инфраструктуры – 10 970,1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Содержание и текущий ремонт дорожной сети Шуйского муниципального района – 16 469,8тыс. рублей;</a:t>
            </a:r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 </a:t>
            </a:r>
            <a:r>
              <a:rPr lang="ru-RU" sz="1400" dirty="0" smtClean="0"/>
              <a:t>Проектирование </a:t>
            </a:r>
            <a:r>
              <a:rPr lang="ru-RU" sz="1400" dirty="0"/>
              <a:t>строительства (реконструкции),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</a:t>
            </a:r>
            <a:r>
              <a:rPr lang="ru-RU" sz="1400" dirty="0" smtClean="0"/>
              <a:t>фондов – 21 710, 4 тыс. рублей;</a:t>
            </a:r>
          </a:p>
          <a:p>
            <a:endParaRPr lang="ru-RU" sz="1400" dirty="0"/>
          </a:p>
          <a:p>
            <a:r>
              <a:rPr lang="ru-RU" sz="1400" dirty="0" smtClean="0"/>
              <a:t>Капитальный ремонт объектов дошкольного образования в рамках реализации социально значимого проекта «Создание безопасных условий пребывания в дошкольных образовательных организациях, дошкольных группах в муниципальных общеобразовательных организациях» - 10 102,0 тыс. рублей;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Предоставление мер социальной поддержки в части организации подвоза учащихся, проживающих на территории Шуйского муниципального района, к муниципальным образовательным учреждениям и обратно – 990,0 тыс. рублей;</a:t>
            </a:r>
          </a:p>
          <a:p>
            <a:endParaRPr lang="ru-RU" sz="1400" dirty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7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11008" y="836713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92145" y="4869160"/>
            <a:ext cx="2030015" cy="121800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prstClr val="white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87088"/>
              </p:ext>
            </p:extLst>
          </p:nvPr>
        </p:nvGraphicFramePr>
        <p:xfrm>
          <a:off x="0" y="143934"/>
          <a:ext cx="12192000" cy="6529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0182"/>
                <a:gridCol w="1731818"/>
              </a:tblGrid>
              <a:tr h="209953">
                <a:tc>
                  <a:txBody>
                    <a:bodyPr/>
                    <a:lstStyle/>
                    <a:p>
                      <a:pPr algn="ctr"/>
                      <a:r>
                        <a:rPr lang="ru-RU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Муниципальные программы Шуйского муниципального района</a:t>
                      </a:r>
                      <a:endParaRPr lang="ru-RU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Сумма на 2023</a:t>
                      </a:r>
                      <a:r>
                        <a:rPr lang="ru-RU" sz="1200" b="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год (тыс. рублей)</a:t>
                      </a:r>
                      <a:endParaRPr lang="ru-RU" sz="1200" b="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9193">
                <a:tc>
                  <a:txBody>
                    <a:bodyPr/>
                    <a:lstStyle/>
                    <a:p>
                      <a:pPr algn="l"/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управления муниципальной собственностью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995,5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«Совершенствование организации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муниципального управления»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52 356,2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автомобильных дорог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41 479,8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«Экономическое развитие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458,0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«Улучшение условий и охраны труда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72,5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«Развитие сельского хозяйства</a:t>
                      </a:r>
                      <a:r>
                        <a:rPr lang="ru-RU" sz="18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и регулирование рынков сельскохозяйственной продукции, сырья, продовольствия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40,0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культуры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18 337,2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качественным жильем и услугами жилищно-коммунального хозяйства населения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50 860,4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1 479,5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291 180,7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Шуйского муниципального района»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5 524,9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7768"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4 770,9</a:t>
                      </a:r>
                      <a:endParaRPr lang="ru-RU" sz="18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3270" y="400390"/>
            <a:ext cx="6364906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«Совершенствование управления муниципальной собственностью Шуйского муниципального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367658"/>
              </p:ext>
            </p:extLst>
          </p:nvPr>
        </p:nvGraphicFramePr>
        <p:xfrm>
          <a:off x="1703511" y="1988842"/>
          <a:ext cx="9421690" cy="36160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32289"/>
                <a:gridCol w="4089401"/>
              </a:tblGrid>
              <a:tr h="9960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5420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995,5</a:t>
                      </a:r>
                      <a:endParaRPr lang="ru-RU" sz="1400" dirty="0"/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технической инвентаризации объектов недвижимости и оценки муниципального имущества</a:t>
                      </a:r>
                      <a:r>
                        <a:rPr lang="ru-RU" sz="1400" baseline="0" dirty="0" smtClean="0"/>
                        <a:t> Шуйского муниципального района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698,5</a:t>
                      </a:r>
                    </a:p>
                  </a:txBody>
                  <a:tcPr/>
                </a:tc>
              </a:tr>
              <a:tr h="10389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Проведение кадастровых</a:t>
                      </a:r>
                      <a:r>
                        <a:rPr lang="ru-RU" sz="1400" baseline="0" dirty="0" smtClean="0"/>
                        <a:t> работ земельных участков, государственная собственность на которые не разграничена, и которые находятся в собственности Шуйского муниципального района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297,0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76" y="400390"/>
            <a:ext cx="1979712" cy="158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9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9868" cy="1652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8686" y="372210"/>
            <a:ext cx="84249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</a:rPr>
              <a:t>«Совершенствование организации муниципального управления»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055089"/>
              </p:ext>
            </p:extLst>
          </p:nvPr>
        </p:nvGraphicFramePr>
        <p:xfrm>
          <a:off x="626534" y="957940"/>
          <a:ext cx="11116733" cy="5818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67600"/>
                <a:gridCol w="3649133"/>
              </a:tblGrid>
              <a:tr h="3207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3 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23662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Расходы на исполнение программы - 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52 356,2</a:t>
                      </a:r>
                      <a:endParaRPr lang="ru-RU" sz="1200" b="1" dirty="0"/>
                    </a:p>
                  </a:txBody>
                  <a:tcPr/>
                </a:tc>
              </a:tr>
              <a:tr h="7634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Проведение мониторинга общественного мнения об эффективности муниципальной службы и результативности профессиональной служебной деятельности муниципальных служащих, подготовка</a:t>
                      </a:r>
                      <a:r>
                        <a:rPr lang="ru-RU" sz="1200" baseline="0" dirty="0" smtClean="0"/>
                        <a:t> и повышение профессиональной компетентности и квалификации муниципальных служащих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109,6</a:t>
                      </a:r>
                    </a:p>
                  </a:txBody>
                  <a:tcPr/>
                </a:tc>
              </a:tr>
              <a:tr h="3933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дополнительного</a:t>
                      </a:r>
                      <a:r>
                        <a:rPr lang="ru-RU" sz="1200" baseline="0" dirty="0" smtClean="0"/>
                        <a:t> пенсионного обеспечения за выслугу лет лицам, замещавшим выборные муниципальные должности муниципальной службы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1 988,2</a:t>
                      </a:r>
                    </a:p>
                  </a:txBody>
                  <a:tcPr/>
                </a:tc>
              </a:tr>
              <a:tr h="2148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Главы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1 702,9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27 849,5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внутреннего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5,2</a:t>
                      </a:r>
                    </a:p>
                  </a:txBody>
                  <a:tcPr/>
                </a:tc>
              </a:tr>
              <a:tr h="1887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</a:t>
                      </a:r>
                      <a:r>
                        <a:rPr lang="ru-RU" sz="1200" baseline="0" dirty="0" smtClean="0"/>
                        <a:t> Председателя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821,2</a:t>
                      </a:r>
                    </a:p>
                  </a:txBody>
                  <a:tcPr/>
                </a:tc>
              </a:tr>
              <a:tr h="201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Совета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603,0</a:t>
                      </a:r>
                    </a:p>
                  </a:txBody>
                  <a:tcPr/>
                </a:tc>
              </a:tr>
              <a:tr h="2409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</a:t>
                      </a:r>
                      <a:r>
                        <a:rPr lang="ru-RU" sz="1200" baseline="0" dirty="0" smtClean="0"/>
                        <a:t> функций Управления образования администрации Шуйского муниципального района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6705,0</a:t>
                      </a:r>
                    </a:p>
                  </a:txBody>
                  <a:tcPr/>
                </a:tc>
              </a:tr>
              <a:tr h="2104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функций Контрольно-счетной</a:t>
                      </a:r>
                      <a:r>
                        <a:rPr lang="ru-RU" sz="1200" baseline="0" dirty="0" smtClean="0"/>
                        <a:t> палаты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1849,7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полномочий по осуществлению внешнего муниципального финансового контроля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463,0</a:t>
                      </a:r>
                    </a:p>
                  </a:txBody>
                  <a:tcPr/>
                </a:tc>
              </a:tr>
              <a:tr h="3716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мероприятий, связанных с государственными праздниками, юбилейными и памятными датами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243,8</a:t>
                      </a:r>
                    </a:p>
                  </a:txBody>
                  <a:tcPr/>
                </a:tc>
              </a:tr>
              <a:tr h="3193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Осуществление полномочий органов ОМСУ Шуйского</a:t>
                      </a:r>
                      <a:r>
                        <a:rPr lang="ru-RU" sz="1200" baseline="0" dirty="0" smtClean="0"/>
                        <a:t> муниципального района в сфере архивного дела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751,9</a:t>
                      </a:r>
                    </a:p>
                  </a:txBody>
                  <a:tcPr/>
                </a:tc>
              </a:tr>
              <a:tr h="3585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предоставления государственных и муниципальных услуг на базе УРМ МКУ </a:t>
                      </a:r>
                      <a:r>
                        <a:rPr lang="ru-RU" sz="1200" baseline="0" dirty="0" err="1" smtClean="0"/>
                        <a:t>г.о</a:t>
                      </a:r>
                      <a:r>
                        <a:rPr lang="ru-RU" sz="1200" baseline="0" dirty="0" smtClean="0"/>
                        <a:t>. Шуя «Многофункциональный центр предоставления государственных и муниципальных услуг»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366,1</a:t>
                      </a:r>
                    </a:p>
                  </a:txBody>
                  <a:tcPr/>
                </a:tc>
              </a:tr>
              <a:tr h="2802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деятельности</a:t>
                      </a:r>
                      <a:r>
                        <a:rPr lang="ru-RU" sz="1200" baseline="0" dirty="0" smtClean="0"/>
                        <a:t> МКУ «Управление административно-хозяйственного обеспечения»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8 897,1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0824" y="6650"/>
            <a:ext cx="1919359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50" y="151295"/>
            <a:ext cx="4032448" cy="1826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891" y="219021"/>
            <a:ext cx="415123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</a:t>
            </a:r>
          </a:p>
          <a:p>
            <a:pPr algn="ctr"/>
            <a:r>
              <a:rPr lang="ru-RU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«Развитие автомобильных дорог Шуйского муниципального района»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0589"/>
              </p:ext>
            </p:extLst>
          </p:nvPr>
        </p:nvGraphicFramePr>
        <p:xfrm>
          <a:off x="362491" y="2132777"/>
          <a:ext cx="11535407" cy="337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109"/>
                <a:gridCol w="1890298"/>
              </a:tblGrid>
              <a:tr h="5879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год, тыс. руб.</a:t>
                      </a:r>
                      <a:endParaRPr lang="ru-RU" sz="1400" dirty="0"/>
                    </a:p>
                  </a:txBody>
                  <a:tcPr/>
                </a:tc>
              </a:tr>
              <a:tr h="319970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Расходы на исполнение программы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41 479,9</a:t>
                      </a:r>
                      <a:endParaRPr lang="ru-RU" sz="1400" dirty="0"/>
                    </a:p>
                  </a:txBody>
                  <a:tcPr anchor="ctr"/>
                </a:tc>
              </a:tr>
              <a:tr h="32198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 автомобильных дорог местного значения ШМР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10 179,0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6 290,8</a:t>
                      </a:r>
                    </a:p>
                  </a:txBody>
                  <a:tcPr anchor="ctr"/>
                </a:tc>
              </a:tr>
              <a:tr h="29015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Текущий ремонт дорожной сети ШМР</a:t>
                      </a:r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</a:tr>
              <a:tr h="42508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Содержание</a:t>
                      </a:r>
                      <a:r>
                        <a:rPr lang="ru-RU" sz="1200" baseline="0" dirty="0" smtClean="0"/>
                        <a:t> и ремонт пешеходного перехода через р. Теза в с. Зеленый бор и текущий ремонт  пешеходного перехода через р. </a:t>
                      </a:r>
                      <a:r>
                        <a:rPr lang="ru-RU" sz="1200" baseline="0" dirty="0" err="1" smtClean="0"/>
                        <a:t>Себирянка</a:t>
                      </a:r>
                      <a:r>
                        <a:rPr lang="ru-RU" sz="1200" baseline="0" dirty="0" smtClean="0"/>
                        <a:t> в районе д. </a:t>
                      </a:r>
                      <a:r>
                        <a:rPr lang="ru-RU" sz="1200" baseline="0" dirty="0" err="1" smtClean="0"/>
                        <a:t>Зименки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308,2</a:t>
                      </a:r>
                    </a:p>
                  </a:txBody>
                  <a:tcPr anchor="ctr"/>
                </a:tc>
              </a:tr>
              <a:tr h="595119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Проектирование строительства (реконструкции),</a:t>
                      </a:r>
                      <a:r>
                        <a:rPr lang="ru-RU" sz="1200" baseline="0" dirty="0" smtClean="0"/>
                        <a:t> капитального ремонта, строительство (реконструкция), капитальный ремонт, ремонт и содержание автомобильных дорог общего пользования местного значения, в том числе на формирование муниципальных дорожных фондов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24 631,9</a:t>
                      </a:r>
                    </a:p>
                  </a:txBody>
                  <a:tcPr anchor="ctr"/>
                </a:tc>
              </a:tr>
              <a:tr h="2545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Установка</a:t>
                      </a:r>
                      <a:r>
                        <a:rPr lang="ru-RU" sz="1200" baseline="0" dirty="0" smtClean="0"/>
                        <a:t> дорожных знаков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</a:p>
                  </a:txBody>
                  <a:tcPr anchor="ctr"/>
                </a:tc>
              </a:tr>
              <a:tr h="35454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Размещение материалов по формированию законопослушного поведения участников дорожного движения и профилактике дорожно-транспортного травматизма на интернет ресурсах администрации Шуйского муниципального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8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04" y="3789040"/>
            <a:ext cx="3347864" cy="2510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0808" y="116632"/>
            <a:ext cx="8897699" cy="523220"/>
          </a:xfrm>
          <a:prstGeom prst="rect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«Экономическое развитие Шуйского муниципального </a:t>
            </a:r>
            <a:r>
              <a:rPr lang="ru-RU" sz="1400" dirty="0" smtClean="0">
                <a:solidFill>
                  <a:prstClr val="white"/>
                </a:solidFill>
              </a:rPr>
              <a:t>района»</a:t>
            </a:r>
            <a:endParaRPr lang="ru-RU" sz="1400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183111"/>
              </p:ext>
            </p:extLst>
          </p:nvPr>
        </p:nvGraphicFramePr>
        <p:xfrm>
          <a:off x="334000" y="1199768"/>
          <a:ext cx="7082800" cy="40917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61333"/>
                <a:gridCol w="2421467"/>
              </a:tblGrid>
              <a:tr h="645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Приоритетные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направления муниципальной программы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Сумма на 2023 год, тыс. рублей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</a:rPr>
                        <a:t>Расходы на исполнение программы -</a:t>
                      </a:r>
                      <a:r>
                        <a:rPr lang="ru-RU" sz="1600" b="1" baseline="0" dirty="0" smtClean="0">
                          <a:effectLst/>
                        </a:rPr>
                        <a:t> всего</a:t>
                      </a:r>
                      <a:endParaRPr lang="ru-RU" sz="16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</a:rPr>
                        <a:t>458,0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r>
                        <a:rPr lang="ru-RU" sz="1200" baseline="0" dirty="0" smtClean="0"/>
                        <a:t> выставочно-ярмарочной деятельности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2653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 и проведение мероприятия «День</a:t>
                      </a:r>
                      <a:r>
                        <a:rPr lang="ru-RU" sz="1200" baseline="0" dirty="0" smtClean="0"/>
                        <a:t> предпринимателя</a:t>
                      </a:r>
                      <a:r>
                        <a:rPr lang="ru-RU" sz="1200" dirty="0" smtClean="0"/>
                        <a:t>»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 субсиди</a:t>
                      </a:r>
                      <a:r>
                        <a:rPr lang="ru-RU" sz="1200" baseline="0" dirty="0" smtClean="0"/>
                        <a:t>й субъектам малого и среднего предпринимательства на отдельные виды затрат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258,0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  <a:tr h="60605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Предоставление</a:t>
                      </a:r>
                      <a:r>
                        <a:rPr lang="ru-RU" sz="1200" baseline="0" dirty="0" smtClean="0"/>
                        <a:t> субсидий из бюджета ШМР юр. лицам и ИП на возмещение стоимости горюче-смазочных материалов при доставке автотранспортом социально значимых товаров в отдельные, труднодоступные и малонаселенные пункты ШМР, а также в пункты, в которых отсутствуют торговые объекты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170,0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99FD35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715085" y="809980"/>
            <a:ext cx="3563888" cy="27363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Целью Программы является организация действий по стабилизации экономического положения и формирование предпосылок устойчивого развития муниципального района как основы повышения качества жизни нынешнего и будущего поколения жителей района за счет снятия комплекса первоочередных проблем района</a:t>
            </a:r>
          </a:p>
        </p:txBody>
      </p:sp>
    </p:spTree>
    <p:extLst>
      <p:ext uri="{BB962C8B-B14F-4D97-AF65-F5344CB8AC3E}">
        <p14:creationId xmlns:p14="http://schemas.microsoft.com/office/powerpoint/2010/main" val="4756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3805767"/>
            <a:ext cx="45720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269" y="400390"/>
            <a:ext cx="10724397" cy="307777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Шуйского муниципального района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«Улучшение условий и охраны труда в Шуйском муниципальном районе»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797207"/>
              </p:ext>
            </p:extLst>
          </p:nvPr>
        </p:nvGraphicFramePr>
        <p:xfrm>
          <a:off x="1203700" y="913675"/>
          <a:ext cx="9643533" cy="40861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29022"/>
                <a:gridCol w="2114511"/>
              </a:tblGrid>
              <a:tr h="13863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6899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9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</a:t>
                      </a:r>
                      <a:r>
                        <a:rPr lang="ru-RU" sz="1400" baseline="0" dirty="0" smtClean="0"/>
                        <a:t> и проведение спецоценки условий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31,5</a:t>
                      </a:r>
                    </a:p>
                  </a:txBody>
                  <a:tcPr anchor="ctr"/>
                </a:tc>
              </a:tr>
              <a:tr h="666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Обучение по охране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41,0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Информационное обеспечение мероприятий, связанных с вопросами по улучшению условий</a:t>
                      </a:r>
                      <a:r>
                        <a:rPr lang="ru-RU" sz="1400" baseline="0" dirty="0" smtClean="0"/>
                        <a:t> и охраны труда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  <a:tr h="33340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Организация и проведение оценки</a:t>
                      </a:r>
                      <a:r>
                        <a:rPr lang="ru-RU" sz="1400" baseline="0" dirty="0" smtClean="0"/>
                        <a:t> профессиональных рисков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6" y="1754093"/>
            <a:ext cx="4275667" cy="4049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0436" y="431800"/>
            <a:ext cx="68495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Шуйский муниципальный район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состав Шуйского муниципального района   входит 8 поселений:			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Колобовское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городское поселение 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Афанасьевское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Васильевское сельское поселение			- Введенское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Перемиловское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			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Семейкинское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сельское поселение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52" y="988524"/>
            <a:ext cx="1222100" cy="15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7126"/>
            <a:ext cx="12192000" cy="6858000"/>
          </a:xfrm>
          <a:prstGeom prst="rect">
            <a:avLst/>
          </a:prstGeom>
          <a:blipFill dpi="0" rotWithShape="1">
            <a:blip r:embed="rId2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95" y="4704911"/>
            <a:ext cx="2486493" cy="165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4" y="4526137"/>
            <a:ext cx="2776627" cy="1849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28" y="2864664"/>
            <a:ext cx="2765398" cy="1840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7" y="2879055"/>
            <a:ext cx="2455333" cy="161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7734" y="173867"/>
            <a:ext cx="11257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«Развитие сельского хозяйства и регулирование рынков сельскохозяйственной продукции, сырья и продовольствия ШМР»</a:t>
            </a:r>
            <a:endParaRPr lang="ru-RU" sz="2000" b="1" cap="none" spc="5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033" y="907756"/>
            <a:ext cx="1157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на 2023 год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  <a:p>
            <a:pPr algn="ctr"/>
            <a:endParaRPr lang="ru-RU" sz="1000" dirty="0" smtClean="0"/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9122" y="3733769"/>
            <a:ext cx="518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75" y="3429000"/>
            <a:ext cx="2807412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\Рабочий стол\ЖУРНАЛ И ПРЕЗЕНТАЦИЯ ПО БЮДЖЕТУ\_poet-sel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21" y="-2253"/>
            <a:ext cx="3384376" cy="22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B\Рабочий стол\ЖУРНАЛ И ПРЕЗЕНТАЦИЯ ПО БЮДЖЕТУ\фоооотооо 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42" y="4653136"/>
            <a:ext cx="3357439" cy="20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2" y="1"/>
            <a:ext cx="3521378" cy="2251741"/>
          </a:xfrm>
          <a:prstGeom prst="rect">
            <a:avLst/>
          </a:prstGeom>
        </p:spPr>
      </p:pic>
      <p:pic>
        <p:nvPicPr>
          <p:cNvPr id="2052" name="Picture 4" descr="C:\Documents and Settings\B\Local Settings\Temporary Internet Files\Content.IE5\B8WMFBCT\MC9003444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8" y="4415602"/>
            <a:ext cx="3736849" cy="244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62999" y="2484548"/>
            <a:ext cx="3184385" cy="1872208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Муниципальная программа Шуйского муниципального района «Развитие </a:t>
            </a:r>
            <a:r>
              <a:rPr lang="ru-RU" sz="1400" dirty="0" smtClean="0">
                <a:solidFill>
                  <a:srgbClr val="FF0000"/>
                </a:solidFill>
              </a:rPr>
              <a:t>культуры </a:t>
            </a:r>
            <a:r>
              <a:rPr lang="ru-RU" sz="1400" dirty="0">
                <a:solidFill>
                  <a:srgbClr val="FF0000"/>
                </a:solidFill>
              </a:rPr>
              <a:t>в Шуйском муниципальном </a:t>
            </a:r>
            <a:r>
              <a:rPr lang="ru-RU" sz="1400" dirty="0" smtClean="0">
                <a:solidFill>
                  <a:srgbClr val="FF0000"/>
                </a:solidFill>
              </a:rPr>
              <a:t>районе»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60558"/>
              </p:ext>
            </p:extLst>
          </p:nvPr>
        </p:nvGraphicFramePr>
        <p:xfrm>
          <a:off x="5251274" y="110067"/>
          <a:ext cx="6637453" cy="595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6859"/>
                <a:gridCol w="2760594"/>
              </a:tblGrid>
              <a:tr h="1693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Приоритетные направления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муниципальной программы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Сумма на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2023 год, тыс. рублей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77717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Расходы на исполнение программы - всего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18 337,2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Сохранение и развитие</a:t>
                      </a:r>
                      <a:r>
                        <a:rPr lang="ru-RU" sz="2000" baseline="0" dirty="0" smtClean="0"/>
                        <a:t> традиционной народной культуры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6 448,6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53847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Организация и проведение культурно-массовых</a:t>
                      </a:r>
                      <a:r>
                        <a:rPr lang="ru-RU" sz="2000" baseline="0" dirty="0" smtClean="0"/>
                        <a:t> мероприятий</a:t>
                      </a:r>
                      <a:endParaRPr lang="ru-RU" sz="2000" dirty="0" smtClean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534,7</a:t>
                      </a: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6826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Развитие</a:t>
                      </a:r>
                      <a:r>
                        <a:rPr lang="ru-RU" sz="2000" baseline="0" dirty="0" smtClean="0"/>
                        <a:t> библиотечного дела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11 288,8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  <a:tr h="86555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Региональный проект «Творческие люди»</a:t>
                      </a:r>
                      <a:endParaRPr lang="ru-RU" sz="2000" dirty="0"/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65,1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 dpi="0"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24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6" y="0"/>
            <a:ext cx="1490133" cy="12053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97000" cy="11033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87928" y="0"/>
            <a:ext cx="8712968" cy="923330"/>
          </a:xfrm>
          <a:prstGeom prst="rect">
            <a:avLst/>
          </a:prstGeom>
          <a:gradFill>
            <a:gsLst>
              <a:gs pos="50000">
                <a:schemeClr val="bg1">
                  <a:tint val="80000"/>
                  <a:satMod val="250000"/>
                </a:schemeClr>
              </a:gs>
              <a:gs pos="76000">
                <a:schemeClr val="bg1">
                  <a:tint val="90000"/>
                  <a:shade val="90000"/>
                  <a:satMod val="200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Муниципальная программа Шуйского муниципального района «Обеспечение  качественным жильем  и услугами жилищно-коммунального хозяйства населения Шуйского муниципального </a:t>
            </a:r>
            <a:r>
              <a:rPr lang="ru-RU" dirty="0" smtClean="0">
                <a:solidFill>
                  <a:prstClr val="black"/>
                </a:solidFill>
              </a:rPr>
              <a:t>района»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7" y="5952827"/>
            <a:ext cx="864096" cy="6480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2" y="2011061"/>
            <a:ext cx="893391" cy="854677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3063"/>
              </p:ext>
            </p:extLst>
          </p:nvPr>
        </p:nvGraphicFramePr>
        <p:xfrm>
          <a:off x="1176867" y="1025728"/>
          <a:ext cx="9525000" cy="5328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862488"/>
                <a:gridCol w="1662512"/>
              </a:tblGrid>
              <a:tr h="8192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Приоритетные направления муниципальной программы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Сумма</a:t>
                      </a:r>
                      <a:r>
                        <a:rPr lang="ru-RU" sz="1600" baseline="0" dirty="0" smtClean="0"/>
                        <a:t> на 2023 год, тыс. рублей</a:t>
                      </a:r>
                      <a:endParaRPr lang="ru-RU" sz="16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Расходы на исполнение</a:t>
                      </a:r>
                      <a:r>
                        <a:rPr lang="ru-RU" sz="1600" b="1" baseline="0" dirty="0" smtClean="0"/>
                        <a:t> программы - 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50860,40</a:t>
                      </a:r>
                      <a:endParaRPr lang="ru-RU" sz="1600" b="1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Газификация</a:t>
                      </a:r>
                      <a:r>
                        <a:rPr lang="ru-RU" sz="1600" baseline="0" dirty="0" smtClean="0"/>
                        <a:t> населенных пунктов и объектов социальной инфраструктуры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2 221,4</a:t>
                      </a: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Реализация мероприятий по развитию и модернизации систем водоснабжения, водоотведения, электроснабжения, теплоснабжения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19 670,8</a:t>
                      </a:r>
                      <a:endParaRPr lang="ru-RU" sz="1600" dirty="0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инженерной инфраструктурой</a:t>
                      </a:r>
                      <a:r>
                        <a:rPr lang="ru-RU" sz="1600" baseline="0" dirty="0" smtClean="0"/>
                        <a:t> земельных участков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6 531,6</a:t>
                      </a:r>
                      <a:endParaRPr lang="ru-RU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жильем молодых семей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</a:t>
                      </a:r>
                      <a:endParaRPr lang="ru-RU" sz="1600" dirty="0"/>
                    </a:p>
                  </a:txBody>
                  <a:tcPr/>
                </a:tc>
              </a:tr>
              <a:tr h="218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 ремонта муниципального жилого фонда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2 532,0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Организация</a:t>
                      </a:r>
                      <a:r>
                        <a:rPr lang="ru-RU" sz="1600" baseline="0" dirty="0" smtClean="0"/>
                        <a:t> благоустройства территории Шуйского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2 005,1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Обеспечение жилыми</a:t>
                      </a:r>
                      <a:r>
                        <a:rPr lang="ru-RU" sz="1600" baseline="0" dirty="0" smtClean="0"/>
                        <a:t> помещениями детей-сирот и детей, оставшихся без попечения родителей, лиц из их числа по договорам найма специализированных жилых помещений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17 744,7</a:t>
                      </a:r>
                      <a:endParaRPr lang="ru-RU" sz="16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и муниципальная</a:t>
                      </a:r>
                      <a:r>
                        <a:rPr lang="ru-RU" sz="1600" baseline="0" dirty="0" smtClean="0"/>
                        <a:t> поддержка граждан в улучшении жилищных условий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154,8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2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815459"/>
            <a:ext cx="2061790" cy="1674002"/>
          </a:xfrm>
          <a:prstGeom prst="rect">
            <a:avLst/>
          </a:prstGeom>
          <a:solidFill>
            <a:schemeClr val="accent1">
              <a:tint val="40000"/>
              <a:hueOff val="0"/>
              <a:satOff val="0"/>
              <a:lumOff val="0"/>
            </a:schemeClr>
          </a:solidFill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222482"/>
            <a:ext cx="1956440" cy="15884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744072" y="99601"/>
            <a:ext cx="3744416" cy="2664296"/>
          </a:xfrm>
          <a:prstGeom prst="roundRect">
            <a:avLst/>
          </a:prstGeom>
          <a:gradFill>
            <a:gsLst>
              <a:gs pos="50000">
                <a:schemeClr val="bg1">
                  <a:alpha val="49000"/>
                </a:schemeClr>
              </a:gs>
              <a:gs pos="76000">
                <a:schemeClr val="bg1">
                  <a:tint val="90000"/>
                  <a:shade val="90000"/>
                  <a:satMod val="200000"/>
                  <a:alpha val="79000"/>
                </a:schemeClr>
              </a:gs>
              <a:gs pos="92000">
                <a:schemeClr val="bg1">
                  <a:tint val="90000"/>
                  <a:shade val="70000"/>
                  <a:satMod val="25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Муниципальная программа Шуйского муниципального района «Развитие физической культуры в Шуйском муниципальном </a:t>
            </a:r>
            <a:r>
              <a:rPr lang="ru-RU" b="1" i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районе»</a:t>
            </a:r>
            <a:endParaRPr lang="ru-RU" b="1" i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– активизация физкультурно-оздоровительной и спортивно-массовой работы в Шуйском муниципальном районе</a:t>
            </a:r>
            <a:endParaRPr lang="ru-RU" sz="1400" dirty="0">
              <a:solidFill>
                <a:prstClr val="black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65657"/>
              </p:ext>
            </p:extLst>
          </p:nvPr>
        </p:nvGraphicFramePr>
        <p:xfrm>
          <a:off x="1573225" y="260649"/>
          <a:ext cx="5076056" cy="612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/>
                <a:gridCol w="2016224"/>
              </a:tblGrid>
              <a:tr h="184675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Приоритетные направления муниципальной</a:t>
                      </a:r>
                      <a:r>
                        <a:rPr lang="ru-RU" sz="2000" b="1" baseline="0" dirty="0" smtClean="0"/>
                        <a:t> программы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lt1"/>
                          </a:solidFill>
                        </a:rPr>
                        <a:t>Сумма</a:t>
                      </a:r>
                      <a:r>
                        <a:rPr lang="ru-RU" sz="2000" b="1" baseline="0" dirty="0" smtClean="0">
                          <a:solidFill>
                            <a:schemeClr val="lt1"/>
                          </a:solidFill>
                        </a:rPr>
                        <a:t> на 2023 год, тыс. рублей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Расходы на исполнение программы -</a:t>
                      </a:r>
                      <a:r>
                        <a:rPr lang="ru-RU" sz="2000" b="1" baseline="0" dirty="0" smtClean="0"/>
                        <a:t> всего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1 479,5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100252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Совершенствование спортивной инфраструктуры 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726,2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  <a:tr h="226887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Организация</a:t>
                      </a:r>
                      <a:r>
                        <a:rPr lang="ru-RU" sz="2000" b="1" baseline="0" dirty="0" smtClean="0"/>
                        <a:t> физкультурно-спортивных мероприятий, спартакиад</a:t>
                      </a:r>
                      <a:endParaRPr lang="ru-RU" sz="2000" b="1" dirty="0"/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753,3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3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19537" y="260648"/>
            <a:ext cx="8080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 на 2014-2016 годы»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9670" y="260648"/>
            <a:ext cx="8080163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«Развитие системы образования Шуйского муниципального района»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88372"/>
              </p:ext>
            </p:extLst>
          </p:nvPr>
        </p:nvGraphicFramePr>
        <p:xfrm>
          <a:off x="1347911" y="1590908"/>
          <a:ext cx="9777289" cy="49416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3544"/>
                <a:gridCol w="4243745"/>
              </a:tblGrid>
              <a:tr h="13866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47435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291 180,7</a:t>
                      </a:r>
                      <a:endParaRPr lang="ru-RU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4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</a:t>
                      </a:r>
                      <a:r>
                        <a:rPr lang="ru-RU" sz="1400" baseline="0" dirty="0" smtClean="0"/>
                        <a:t> дошкольного образования для всех категорий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112 495,8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 и качественного начального общего</a:t>
                      </a:r>
                      <a:r>
                        <a:rPr lang="ru-RU" sz="1400" baseline="0" dirty="0" smtClean="0"/>
                        <a:t>,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170 563,1</a:t>
                      </a: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80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Развитие кадрового потенциала в системе начального общего,</a:t>
                      </a:r>
                      <a:r>
                        <a:rPr lang="ru-RU" sz="1400" baseline="0" dirty="0" smtClean="0"/>
                        <a:t> основного общего, среднего общего образования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0,0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доступного</a:t>
                      </a:r>
                      <a:r>
                        <a:rPr lang="ru-RU" sz="1400" baseline="0" dirty="0" smtClean="0"/>
                        <a:t> и качественного дополнительного образования детей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 </a:t>
                      </a:r>
                      <a:r>
                        <a:rPr lang="ru-RU" sz="1400" b="1" dirty="0" smtClean="0"/>
                        <a:t>979,4</a:t>
                      </a:r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32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Региональный</a:t>
                      </a:r>
                      <a:r>
                        <a:rPr lang="ru-RU" sz="1400" baseline="0" dirty="0" smtClean="0"/>
                        <a:t> проект «Патриотическое воспитание граждан Российской Федерации»</a:t>
                      </a:r>
                      <a:endParaRPr lang="ru-RU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142,4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3" descr="C:\Documents and Settings\B\Local Settings\Temporary Internet Files\Content.IE5\B8WMFBCT\MC9004348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5095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6821" y="5661913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310" y="3183467"/>
            <a:ext cx="2663190" cy="1779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209" y="4739028"/>
            <a:ext cx="2429933" cy="177115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065434" y="276767"/>
            <a:ext cx="5063066" cy="2463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618095" y="697229"/>
            <a:ext cx="3847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Муниципальная программа Шуйского муниципального района «Обеспечение безопасности граждан, профилактика правонарушений, коррупции и противодействие незаконному обороту наркотических средств в Шуйском муниципальном районе»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9532" y="0"/>
            <a:ext cx="504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программы: 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62" y="392099"/>
            <a:ext cx="79545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Организация временного трудоустройства несовершеннолетних граждан в возрасте от 14 до 18 лет в свободное от учебы время – </a:t>
            </a:r>
            <a:r>
              <a:rPr lang="ru-RU" sz="1400" b="1" dirty="0" smtClean="0"/>
              <a:t>406,0</a:t>
            </a:r>
            <a:r>
              <a:rPr lang="ru-RU" sz="1400" dirty="0" smtClean="0"/>
              <a:t> </a:t>
            </a:r>
            <a:r>
              <a:rPr lang="ru-RU" sz="1400" b="1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Оснащение и модернизация ЕДДС в рамках внедрения АПК «Безопасный город» – </a:t>
            </a:r>
            <a:r>
              <a:rPr lang="ru-RU" sz="1400" b="1" dirty="0"/>
              <a:t>10,0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Функционирование системы вызова экстренных служб по номеру «112» –</a:t>
            </a:r>
            <a:r>
              <a:rPr lang="ru-RU" sz="1400" b="1" dirty="0"/>
              <a:t>115,3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отдельных государственных полномочий в сфере административных правонарушений – </a:t>
            </a:r>
            <a:r>
              <a:rPr lang="ru-RU" sz="1400" b="1" dirty="0"/>
              <a:t>10,2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Осуществление полномочий по созданию и организации деятельности КДН – </a:t>
            </a:r>
            <a:r>
              <a:rPr lang="ru-RU" sz="1400" b="1" dirty="0"/>
              <a:t>546,7 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Изготовление наглядной агитации – </a:t>
            </a:r>
            <a:r>
              <a:rPr lang="ru-RU" sz="1400" b="1" dirty="0" smtClean="0"/>
              <a:t>19,0 </a:t>
            </a:r>
            <a:r>
              <a:rPr lang="ru-RU" sz="1400" b="1" dirty="0"/>
              <a:t>тыс. </a:t>
            </a:r>
            <a:r>
              <a:rPr lang="ru-RU" sz="1400" b="1" dirty="0" smtClean="0"/>
              <a:t>рублей;</a:t>
            </a:r>
            <a:endParaRPr lang="ru-RU" sz="1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Реализация мероприятий по обеспечению правопорядка </a:t>
            </a:r>
            <a:r>
              <a:rPr lang="ru-RU" sz="1400" b="1" dirty="0"/>
              <a:t>– 57,4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деятельности МКУ «ЕДДС» </a:t>
            </a:r>
            <a:r>
              <a:rPr lang="ru-RU" sz="1400" b="1" dirty="0"/>
              <a:t>– 3 </a:t>
            </a:r>
            <a:r>
              <a:rPr lang="ru-RU" sz="1400" b="1" dirty="0" smtClean="0"/>
              <a:t>256,5 тыс</a:t>
            </a:r>
            <a:r>
              <a:rPr lang="ru-RU" sz="1400" b="1" dirty="0"/>
              <a:t>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/>
              <a:t>Снижение </a:t>
            </a:r>
            <a:r>
              <a:rPr lang="ru-RU" sz="1400" dirty="0" err="1"/>
              <a:t>рисковозникновения</a:t>
            </a:r>
            <a:r>
              <a:rPr lang="ru-RU" sz="1400" dirty="0"/>
              <a:t> и смягчение последствий чрезвычайных ситуаций природного и техногенного характера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100,9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Содержание, поддержание в постоянной готовности к применению, модернизация систем информирования и оповещения населения при чрезвычайных ситуациях или об угрозе возникновения чрезвычайных ситуаций, военных </a:t>
            </a:r>
            <a:r>
              <a:rPr lang="ru-RU" sz="1400" dirty="0" smtClean="0"/>
              <a:t>действий – </a:t>
            </a:r>
            <a:r>
              <a:rPr lang="ru-RU" sz="1400" b="1" dirty="0" smtClean="0"/>
              <a:t>171,7</a:t>
            </a:r>
            <a:r>
              <a:rPr lang="ru-RU" sz="1400" dirty="0" smtClean="0"/>
              <a:t> </a:t>
            </a:r>
            <a:r>
              <a:rPr lang="ru-RU" sz="1400" b="1" dirty="0"/>
              <a:t>тыс. рублей</a:t>
            </a:r>
            <a:r>
              <a:rPr lang="ru-RU" sz="1400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Пропаганда знаний по обеспечению безопасности людей на водных объектах, охране их жизни и здоровья (изготовление и распространение памяток, листовок, аншлагов, баннеров и т.п</a:t>
            </a:r>
            <a:r>
              <a:rPr lang="ru-RU" sz="1400" dirty="0" smtClean="0"/>
              <a:t>.) – </a:t>
            </a:r>
            <a:r>
              <a:rPr lang="ru-RU" sz="1400" b="1" dirty="0" smtClean="0"/>
              <a:t>4,2 </a:t>
            </a:r>
            <a:r>
              <a:rPr lang="ru-RU" sz="1400" dirty="0" smtClean="0"/>
              <a:t>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пожарной безопасности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23,1</a:t>
            </a:r>
            <a:r>
              <a:rPr lang="ru-RU" sz="1400" dirty="0" smtClean="0"/>
              <a:t> тыс. рублей;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Обеспечение мероприятий по гражданской обороне и мобилизационной подготовке на территории Шуйского муниципального </a:t>
            </a:r>
            <a:r>
              <a:rPr lang="ru-RU" sz="1400" dirty="0" smtClean="0"/>
              <a:t>района – </a:t>
            </a:r>
            <a:r>
              <a:rPr lang="ru-RU" sz="1400" b="1" dirty="0" smtClean="0"/>
              <a:t>50,0</a:t>
            </a:r>
            <a:r>
              <a:rPr lang="ru-RU" sz="1400" dirty="0" smtClean="0"/>
              <a:t> тыс. рублей.</a:t>
            </a:r>
            <a:endParaRPr lang="ru-RU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/>
              <a:t>     Всего расходов на исполнение программы в 2023 году –  4 770,9 тыс. рублей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04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520" y="116632"/>
            <a:ext cx="8712968" cy="523220"/>
          </a:xfrm>
          <a:prstGeom prst="rect">
            <a:avLst/>
          </a:prstGeom>
          <a:gradFill>
            <a:gsLst>
              <a:gs pos="0">
                <a:srgbClr val="002060"/>
              </a:gs>
              <a:gs pos="35000">
                <a:srgbClr val="C3F2FB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solidFill>
                  <a:prstClr val="black"/>
                </a:solidFill>
              </a:rPr>
              <a:t>Муниципальная программа Шуйского муниципального района «Управление муниципальными финансами Шуйского муниципального района»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635877"/>
              </p:ext>
            </p:extLst>
          </p:nvPr>
        </p:nvGraphicFramePr>
        <p:xfrm>
          <a:off x="1775520" y="2700043"/>
          <a:ext cx="8441266" cy="27355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77409"/>
                <a:gridCol w="3663857"/>
              </a:tblGrid>
              <a:tr h="128756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Приоритетные направления муниципальной программы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 на 2023 год, тыс. руб.</a:t>
                      </a:r>
                      <a:endParaRPr lang="ru-RU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07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Расходы на исполнение программы - всего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472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Обеспечение функций финансовых органов местного самоуправления Шуйского муниципального</a:t>
                      </a:r>
                      <a:r>
                        <a:rPr lang="ru-RU" sz="1400" baseline="0" dirty="0" smtClean="0"/>
                        <a:t> района</a:t>
                      </a:r>
                      <a:endParaRPr lang="ru-RU" sz="14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5 524,8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5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accent3">
                <a:lumMod val="20000"/>
                <a:lumOff val="8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3983"/>
              </p:ext>
            </p:extLst>
          </p:nvPr>
        </p:nvGraphicFramePr>
        <p:xfrm>
          <a:off x="309971" y="184666"/>
          <a:ext cx="11830367" cy="88853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891502"/>
                <a:gridCol w="1938865"/>
              </a:tblGrid>
              <a:tr h="561081">
                <a:tc>
                  <a:txBody>
                    <a:bodyPr/>
                    <a:lstStyle/>
                    <a:p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Сумма на 2023 год (тыс.</a:t>
                      </a:r>
                      <a:r>
                        <a:rPr lang="ru-RU" sz="1200" baseline="0" dirty="0" smtClean="0"/>
                        <a:t> руб.)</a:t>
                      </a:r>
                      <a:endParaRPr lang="ru-RU" sz="1200" dirty="0"/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 Советом муниципальных образований Ивановской области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549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Техническое обслуживание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технологического оборудования газовой системы отопления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5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электро-, теплоснабжению муниципального имущества </a:t>
                      </a:r>
                      <a:endParaRPr lang="ru-RU" sz="13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1645,3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заполнению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федерального статистического наблюдения «Жилфонд»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теплотрассы в с.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Китово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Шуйского района Ивановской области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из бюджета ШМР субсидий МУП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ЖКХ Шуйского муниципального района на осуществление части полномочий по организации теплоснабжения в границах </a:t>
                      </a:r>
                      <a:r>
                        <a:rPr lang="ru-RU" sz="1300" b="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Колобовского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поселения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муниципальным унитарным предприятиям жилищно-коммунального хозяйства на обеспечение теплоснабжения потребителей в условиях подготовки и прохождения отопительного периода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11056,1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администрации Шуйского муниципального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при осуществлении деятельности по обращению с животными без владельцев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491, 1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1490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проектов межевания  земельных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участков и проведение кадастровых работ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92,6</a:t>
                      </a:r>
                    </a:p>
                  </a:txBody>
                  <a:tcPr/>
                </a:tc>
              </a:tr>
              <a:tr h="3623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проведения мероприятий по содержанию сибиреязвенных скотомогильников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140,4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939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 в части организации подвоза учащихся к муниципальным образовательным учреждениям и обратно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990,00</a:t>
                      </a: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финансовое обеспечение</a:t>
                      </a:r>
                      <a:r>
                        <a:rPr lang="ru-RU" sz="13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получения дошкольного, начального общего основного общего, среднего общего образования в частных образовательных организациях, осуществляющих образовательную деятельность по имеющим государственную аккредитацию основным общеобразовательным программам, включая расходы на оплату труда, приобретение учебников и учебных пособий, средств обучения игр и игрушек (за исключением расходов на содержание зданий и оплату коммунальных услуг)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5 742,0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из бюджета Шуйского муниципального района бюджетам поселений Шуйского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2908,5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мероприятий по составлению (изменению)списков кандидатов в присяжные заседатели федеральных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судов общей юрисдикции в Российской Федерации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судебных актов (Иные бюджетные ассигнования)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единовременной материальной помощи членам семьи военнослужащих, зарегистрированных на территории Шуйского муниципального района Ивановской области и погибших при исполнении обязанностей военной службы в ходе специальной военной операции на территориях Украины, Донецкой Народной Республики и Луганской Народной Республики, Херсонской и Запорожской областей (Социальное  обеспечение и иные выплаты населению)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земельного участка, изымаемого для муниципальных нужд (Капитальные вложения в объекты государственной (муниципальной) собственности)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7873">
                <a:tc>
                  <a:txBody>
                    <a:bodyPr/>
                    <a:lstStyle/>
                    <a:p>
                      <a:pPr algn="l"/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и содержание малых архитектурных форм на фасадах зданий и сооружений на территории Шуйского</a:t>
                      </a:r>
                      <a:r>
                        <a:rPr lang="ru-RU" sz="13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292" y="296334"/>
            <a:ext cx="907626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Непрограммные мероприятия – </a:t>
            </a:r>
            <a:r>
              <a:rPr lang="ru-RU" dirty="0" smtClean="0">
                <a:solidFill>
                  <a:prstClr val="white"/>
                </a:solidFill>
              </a:rPr>
              <a:t>24 309,6 </a:t>
            </a:r>
            <a:r>
              <a:rPr lang="ru-RU" dirty="0" smtClean="0">
                <a:solidFill>
                  <a:prstClr val="white"/>
                </a:solidFill>
              </a:rPr>
              <a:t>тыс. рублей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635961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0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1083D-64FB-4D7D-8960-C86E8E2BF22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467" y="169333"/>
            <a:ext cx="1075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планируемых объемах муниципального долга 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890982"/>
              </p:ext>
            </p:extLst>
          </p:nvPr>
        </p:nvGraphicFramePr>
        <p:xfrm>
          <a:off x="1016000" y="2009134"/>
          <a:ext cx="9972675" cy="2199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1260"/>
                <a:gridCol w="1872615"/>
                <a:gridCol w="1879600"/>
                <a:gridCol w="1879600"/>
                <a:gridCol w="1879600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муниципального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Утверждено решением о бюджете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Предельный объем долга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Верхний предел долга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2023</a:t>
                      </a:r>
                      <a:r>
                        <a:rPr lang="ru-RU" sz="1100" baseline="0" dirty="0" smtClean="0">
                          <a:effectLst/>
                        </a:rPr>
                        <a:t> </a:t>
                      </a:r>
                      <a:r>
                        <a:rPr lang="ru-RU" sz="1100" dirty="0" smtClean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4 </a:t>
                      </a: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</a:t>
                      </a:r>
                      <a:r>
                        <a:rPr lang="en-US" sz="1100" dirty="0" smtClean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</a:t>
                      </a:r>
                      <a:r>
                        <a:rPr lang="ru-RU" sz="1100" dirty="0" smtClean="0">
                          <a:effectLst/>
                        </a:rPr>
                        <a:t>01.01.2024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Шуйский муниципальный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133" y="67733"/>
            <a:ext cx="120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Palatino Linotype" panose="02040502050505030304" pitchFamily="18" charset="0"/>
              </a:rPr>
              <a:t>ОСНОВНЫЕ ЗАДАЧИ И ПРИОРИТЕТНЫЕ НАПРАВЛЕНИЯ БЮДЖЕТНОЙ ПОЛИТИКИ ШУЙСКОГО МУНИЦИПАЛЬНОГО РАЙОНА НА 2023 ГОД И НА ПЛАНОВЫЙ ПЕРИОД 2024 И 2025 ГОДОВ</a:t>
            </a:r>
            <a:endParaRPr lang="ru-RU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03895"/>
              </p:ext>
            </p:extLst>
          </p:nvPr>
        </p:nvGraphicFramePr>
        <p:xfrm>
          <a:off x="300567" y="824131"/>
          <a:ext cx="11599332" cy="491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444"/>
                <a:gridCol w="3866444"/>
                <a:gridCol w="3866444"/>
              </a:tblGrid>
              <a:tr h="2782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Обеспечение долгосрочной сбалансированности и устойчивости бюджетной системы Шуйского муниципального района, своевременное и полное выполнение социальных обязательств бюджета, носящих первоочередной характер, безусловное их исполнение наиболее эффективным способом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Развитие инструмента обоснований бюджетных ассигнований, применяемых на этапе планирования бюджетных расходов при формировании и внесении изменений в бюджет, осуществление контроля за соответствием информации об объеме финансового обеспечения, включенной в планы закупок, информации об объеме финансового обеспечения для осуществления закупок, утвержденном и доведенном до заказчика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Совершенствование нормативного правового регулирования межбюджетных отношений с учетом изменения законодательства Ивановской области в части перераспределения полномочий по решению вопросов местного значения органами местного самоуправления сельских поселений и муниципальных районов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  <a:tr h="1974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Качественная разработка и реализация муниципальных программ Шуйского муниципального района как основного инструмента повышения эффективности бюджетных расходов, создание действенного механизма контроля за их исполнением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Взаимодействие с налогоплательщиками, осуществляющими деятельность на территории Шуйского муниципального района, в целях обеспечения своевременного и полного выполнения ими налоговых обязательств по уплате налогов в бюджеты всех уровней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Создание условий для преодоления сложной финансовой ситуации путем повышения доходов и оптимизации расходов, взвешенного стратегического планирования, предусматривающего сосредоточение финансовых ресурсов на приоритетных целях и задачах социально-экономического развития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5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2446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Palatino Linotype" panose="02040502050505030304" pitchFamily="18" charset="0"/>
              </a:rPr>
              <a:t>Финансовым управлением администрации Шуйского муниципального района в целях повышения открытости и доступности информации о бюджете и бюджетном процессе в Шуйском муниципальном районе, о деятельности Финансового управления создана официальная страница Финансового управления администрации Шуйского муниципального района в социальной сети «ВКонтакте».</a:t>
            </a:r>
          </a:p>
          <a:p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Приглашаем присоединиться к странице Финансового управления «ВКонтакте», находящейся в сети Интернет по адресу:</a:t>
            </a:r>
          </a:p>
          <a:p>
            <a:pPr algn="ctr"/>
            <a:endParaRPr lang="ru-RU" sz="16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https://vk.com/finupravlenie</a:t>
            </a:r>
            <a:endParaRPr lang="ru-RU" sz="2400" dirty="0" smtClean="0"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latin typeface="Palatino Linotype" panose="02040502050505030304" pitchFamily="18" charset="0"/>
              </a:rPr>
              <a:t> </a:t>
            </a:r>
            <a:endParaRPr lang="ru-RU" sz="1600" dirty="0">
              <a:latin typeface="Palatino Linotype" panose="020405020505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38" y="4488323"/>
            <a:ext cx="1786192" cy="2104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0268" y="3217334"/>
            <a:ext cx="7814732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Обсуждение гражданами проекта бюджета Шуйского муниципального района (проекта решения об исполнении бюджета) возможно посредством участия граждан в публичных слушаниях. Информация о дате, времени и месте проведения публичных слушаний размещается на сайте Администрации Шуйского муниципального района </a:t>
            </a:r>
            <a:r>
              <a:rPr lang="en-US" sz="1400" dirty="0" smtClean="0">
                <a:latin typeface="Palatino Linotype" panose="02040502050505030304" pitchFamily="18" charset="0"/>
              </a:rPr>
              <a:t>http://adm-shr.ru </a:t>
            </a:r>
            <a:r>
              <a:rPr lang="ru-RU" sz="1400" dirty="0" smtClean="0">
                <a:latin typeface="Palatino Linotype" panose="02040502050505030304" pitchFamily="18" charset="0"/>
              </a:rPr>
              <a:t>не позднее, чем за 7 дней до даты их проведения</a:t>
            </a:r>
            <a:r>
              <a:rPr lang="en-US" sz="1400" dirty="0" smtClean="0">
                <a:latin typeface="Palatino Linotype" panose="02040502050505030304" pitchFamily="18" charset="0"/>
              </a:rPr>
              <a:t>.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Адрес: 155900, Ивановская обл., г. Шуя, пл. Ленина, д.7</a:t>
            </a:r>
            <a:endParaRPr lang="en-US" sz="1400" dirty="0" smtClean="0">
              <a:latin typeface="Palatino Linotype" panose="02040502050505030304" pitchFamily="18" charset="0"/>
            </a:endParaRP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Телефон для связи: 8 (49351) 3-82-87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Режим работы Финансового управления: 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Пн-Чт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08.00-17.00</a:t>
            </a:r>
          </a:p>
          <a:p>
            <a:pPr algn="ctr"/>
            <a:r>
              <a:rPr lang="ru-RU" sz="1400" dirty="0" err="1" smtClean="0">
                <a:latin typeface="Palatino Linotype" panose="02040502050505030304" pitchFamily="18" charset="0"/>
              </a:rPr>
              <a:t>Пт</a:t>
            </a:r>
            <a:r>
              <a:rPr lang="ru-RU" sz="1400" dirty="0" smtClean="0">
                <a:latin typeface="Palatino Linotype" panose="02040502050505030304" pitchFamily="18" charset="0"/>
              </a:rPr>
              <a:t>: 08.00-15.45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Перерыв: 12.00-12.45</a:t>
            </a:r>
          </a:p>
          <a:p>
            <a:pPr algn="ctr"/>
            <a:r>
              <a:rPr lang="ru-RU" sz="1400" dirty="0" smtClean="0">
                <a:latin typeface="Palatino Linotype" panose="02040502050505030304" pitchFamily="18" charset="0"/>
              </a:rPr>
              <a:t>Начальник финансового управления: Хренова Светлана </a:t>
            </a:r>
            <a:r>
              <a:rPr lang="ru-RU" sz="1400" dirty="0" err="1" smtClean="0">
                <a:latin typeface="Palatino Linotype" panose="02040502050505030304" pitchFamily="18" charset="0"/>
              </a:rPr>
              <a:t>Венеровна</a:t>
            </a:r>
            <a:endParaRPr lang="ru-RU" sz="1400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 smtClean="0">
              <a:latin typeface="Palatino Linotype" panose="02040502050505030304" pitchFamily="18" charset="0"/>
            </a:endParaRPr>
          </a:p>
          <a:p>
            <a:pPr algn="ctr"/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66" y="0"/>
            <a:ext cx="11827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ПОКАЗАТЕЛИ СОЦИАЛЬНО-ЭКОНОМИЧЕСКОГО РАЗВИТИЯ ШУЙСКОГО МУНИЦИПАЛЬНОГО РАЙОНА В 2020-2025 ГОДАХ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465294"/>
              </p:ext>
            </p:extLst>
          </p:nvPr>
        </p:nvGraphicFramePr>
        <p:xfrm>
          <a:off x="287383" y="307776"/>
          <a:ext cx="10733125" cy="6411842"/>
        </p:xfrm>
        <a:graphic>
          <a:graphicData uri="http://schemas.openxmlformats.org/drawingml/2006/table">
            <a:tbl>
              <a:tblPr/>
              <a:tblGrid>
                <a:gridCol w="6766114"/>
                <a:gridCol w="686885"/>
                <a:gridCol w="501955"/>
                <a:gridCol w="545985"/>
                <a:gridCol w="545986"/>
                <a:gridCol w="581210"/>
                <a:gridCol w="590018"/>
                <a:gridCol w="514972"/>
              </a:tblGrid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928">
                <a:tc gridSpan="8">
                  <a:txBody>
                    <a:bodyPr/>
                    <a:lstStyle/>
                    <a:p>
                      <a:pPr algn="ctr" fontAlgn="ctr"/>
                      <a:endParaRPr lang="ru-RU" sz="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endParaRPr lang="ru-RU" sz="3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Единица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отчет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оценка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ahoma" panose="020B0604030504040204" pitchFamily="34" charset="0"/>
                        </a:rPr>
                        <a:t>прогноз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2020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2021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2022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2023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2024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2025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1. Прибыль прибыльных организаций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60,63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60,7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60,8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  <a:endParaRPr lang="ru-RU" sz="8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60,9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2. Доходы местного бюджета  - всего (3+20)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3. Собственные доходы местного бюджета - всего (4+12)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4. Налоговые доходы (5+6+7+8+9+10+11)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 Налоги на прибыль,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5.1. налог на доходы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 Налоги на товары (работы, услуги), реализуемые на территории Российской Федерации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6.1. Акцизы по подакцизным товарам (продукции), произв. на </a:t>
                      </a:r>
                      <a:r>
                        <a:rPr lang="ru-RU" sz="800" b="0" i="0" u="none" strike="noStrike" dirty="0" err="1">
                          <a:effectLst/>
                          <a:latin typeface="Times New Roman" panose="02020603050405020304" pitchFamily="18" charset="0"/>
                        </a:rPr>
                        <a:t>терр</a:t>
                      </a:r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. Российской Федерации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6.1.1. 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0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6.1.2. Доходы от уплаты акцизов на моторные масла для дизельных и (или) карбюраторных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6.1.3. 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3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6.1.4. Доходы от уплаты акцизов на прямогонный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a:t>
                      </a:r>
                    </a:p>
                  </a:txBody>
                  <a:tcPr marL="59258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 Налоги на совокупный доход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7.1. Налог, взимаемый в связи с применением упрощенной системы налогообложения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7.2. ЕНВД  для отдельных видов деятельности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7.3. единый сельскохозяйственный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7.4. налог, взимаемый в связи с применением патентной системы налогообложения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 Налоги на имущество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8.1. налог на имущество физических лиц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8.2. земельный налог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 Налоги, сборы и регулярные платежи за пользование природными ресурсами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effectLst/>
                          <a:latin typeface="Times New Roman" panose="02020603050405020304" pitchFamily="18" charset="0"/>
                        </a:rPr>
                        <a:t>9.1. налог на добычу полезных ископаемых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10. Государственная пошлина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11. Задолженность и перерасчеты по отмененным налогам, сборам и иным обязательным платежам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>
                          <a:effectLst/>
                          <a:latin typeface="Times New Roman" panose="02020603050405020304" pitchFamily="18" charset="0"/>
                        </a:rPr>
                        <a:t>12. Неналоговые доходы (13+14+15+16+17+18+19)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13. Доходы от использования имущества, находящегося в государственной и муниципальной собственности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14. Платежи при пользовании природными ресурсами 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15. Доходы от оказания платных услуг (работ) и компенсации затрат государства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 Доходы от продажи материальных и нематериальных активов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16.1. доходы от реализации имущества, находящегося в государственной и муниципальной собственности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17. Административные платежи и сборы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18. Штрафы, санкции, возмещение ущерба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19. Прочие неналоговые доходы</a:t>
                      </a:r>
                    </a:p>
                  </a:txBody>
                  <a:tcPr marL="29629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20. Безвозмездные поступления - всего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20.1. Безвозмездные поступления от других бюджетов бюджетной системы РФ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343,6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20.2. Прочие безвозмездные поступления 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20.3. 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20.4. Возврат остатков субсидий, субвенций и иных межбюджетных трансфертов, имеющих целевое назначение, прошлых лет </a:t>
                      </a:r>
                    </a:p>
                  </a:txBody>
                  <a:tcPr marL="8888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2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03464"/>
              </p:ext>
            </p:extLst>
          </p:nvPr>
        </p:nvGraphicFramePr>
        <p:xfrm>
          <a:off x="496385" y="365755"/>
          <a:ext cx="11155683" cy="4833264"/>
        </p:xfrm>
        <a:graphic>
          <a:graphicData uri="http://schemas.openxmlformats.org/drawingml/2006/table">
            <a:tbl>
              <a:tblPr/>
              <a:tblGrid>
                <a:gridCol w="5286553"/>
                <a:gridCol w="984218"/>
                <a:gridCol w="814152"/>
                <a:gridCol w="814152"/>
                <a:gridCol w="814152"/>
                <a:gridCol w="814152"/>
                <a:gridCol w="814152"/>
                <a:gridCol w="814152"/>
              </a:tblGrid>
              <a:tr h="379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21. Расходы местного бюджета  - всего (22+23+24+25+26+27+28+29+30+31+32+33+34+35)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 том числе: </a:t>
                      </a:r>
                    </a:p>
                  </a:txBody>
                  <a:tcPr marL="330568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8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22. Общегосударственные вопросы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23. Национальная оборона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 dirty="0">
                          <a:effectLst/>
                          <a:latin typeface="Times New Roman" panose="02020603050405020304" pitchFamily="18" charset="0"/>
                        </a:rPr>
                        <a:t>24. Национальная безопасность и правоохранительная деятельность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25. Национальная экономика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26. Жилищно-коммунальное хозяйство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27. Охрана окружающей среды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28.Образование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29. Культура, кинематография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30. Здравоохранение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31. Социальная политика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32. Физическая культура и спорт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6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33. Средства массовой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34. Обслуживание государственного и муниципального долга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1" u="none" strike="noStrike">
                          <a:effectLst/>
                          <a:latin typeface="Times New Roman" panose="02020603050405020304" pitchFamily="18" charset="0"/>
                        </a:rPr>
                        <a:t>35. Межбюджетные трансферты общего характера бюджетам субъектов Российской Федерации и муниципальных образований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 panose="02020603050405020304" pitchFamily="18" charset="0"/>
                        </a:rPr>
                        <a:t>36. Превышение доходов над расходами (+), или расходов на доходами (-) (2-21)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млн руб.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-40,5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6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262">
              <a:schemeClr val="accent2">
                <a:lumMod val="60000"/>
                <a:lumOff val="40000"/>
              </a:schemeClr>
            </a:gs>
            <a:gs pos="0">
              <a:schemeClr val="accent2">
                <a:lumMod val="40000"/>
                <a:lumOff val="60000"/>
              </a:schemeClr>
            </a:gs>
            <a:gs pos="74000">
              <a:schemeClr val="accent2">
                <a:lumMod val="20000"/>
                <a:lumOff val="80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4"/>
            <a:ext cx="3209924" cy="3209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426" y="2201406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Доходы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(тыс. рублей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54844"/>
              </p:ext>
            </p:extLst>
          </p:nvPr>
        </p:nvGraphicFramePr>
        <p:xfrm>
          <a:off x="88491" y="3293805"/>
          <a:ext cx="5770442" cy="23400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7044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 – 472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351,1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 –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420 140,9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</a:t>
                      </a:r>
                      <a:r>
                        <a:rPr lang="ru-RU" sz="44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 – 398 556,1</a:t>
                      </a:r>
                      <a:endParaRPr lang="ru-RU" sz="4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940" y="3362940"/>
            <a:ext cx="3495060" cy="3495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3077495"/>
            <a:ext cx="308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Расходы </a:t>
            </a:r>
            <a:r>
              <a:rPr lang="ru-RU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бюджета (</a:t>
            </a:r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</a:rPr>
              <a:t>тыс. рублей)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68380"/>
              </p:ext>
            </p:extLst>
          </p:nvPr>
        </p:nvGraphicFramePr>
        <p:xfrm>
          <a:off x="5918200" y="418885"/>
          <a:ext cx="6189132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189132"/>
              </a:tblGrid>
              <a:tr h="23400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 год –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44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491 865,3</a:t>
                      </a:r>
                      <a:endParaRPr kumimoji="0" lang="ru-RU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 год – 420 140,9</a:t>
                      </a:r>
                      <a:endParaRPr lang="ru-RU" sz="44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2025 год – 398 556,1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42" y="231338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1790"/>
              </p:ext>
            </p:extLst>
          </p:nvPr>
        </p:nvGraphicFramePr>
        <p:xfrm>
          <a:off x="1966806" y="991864"/>
          <a:ext cx="8249920" cy="52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480"/>
                <a:gridCol w="2062480"/>
                <a:gridCol w="2062480"/>
                <a:gridCol w="2062480"/>
              </a:tblGrid>
              <a:tr h="9430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 (план)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 (план)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 (план)</a:t>
                      </a:r>
                      <a:endParaRPr lang="ru-RU" dirty="0"/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Доходы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472 351,1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420 140,9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398 556,1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133398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Налоговые и неналоговые доходы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71 162,4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72 748,7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74</a:t>
                      </a:r>
                      <a:r>
                        <a:rPr lang="ru-RU" baseline="0" dirty="0" smtClean="0">
                          <a:latin typeface="Palatino Linotype" panose="02040502050505030304" pitchFamily="18" charset="0"/>
                        </a:rPr>
                        <a:t> 155,1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93378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Безвозмездные поступления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401 188,8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347 392,2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324 401,0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54100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Расходы</a:t>
                      </a:r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491 865,3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420 140,9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398 556,1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  <a:tr h="87225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Palatino Linotype" panose="02040502050505030304" pitchFamily="18" charset="0"/>
                        </a:rPr>
                        <a:t>Дефицит (профицит)</a:t>
                      </a:r>
                    </a:p>
                    <a:p>
                      <a:endParaRPr lang="ru-RU" b="1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- </a:t>
                      </a:r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19 514,1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Palatino Linotype" panose="02040502050505030304" pitchFamily="18" charset="0"/>
                        </a:rPr>
                        <a:t>0,0</a:t>
                      </a:r>
                      <a:endParaRPr lang="ru-RU" dirty="0">
                        <a:latin typeface="Palatino Linotype" panose="0204050205050503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20800" y="160867"/>
            <a:ext cx="954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ОСНОВНЫЕ ХАРАКТЕРИСТИКИ БЮДЖЕТА ШУЙСКОГО МУНИЦИПАЛЬНОГО РАЙОНА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3800" y="622532"/>
            <a:ext cx="141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т</a:t>
            </a:r>
            <a:r>
              <a:rPr lang="ru-RU" dirty="0" smtClean="0">
                <a:latin typeface="Palatino Linotype" panose="02040502050505030304" pitchFamily="18" charset="0"/>
              </a:rPr>
              <a:t>ыс. руб.</a:t>
            </a:r>
            <a:endParaRPr lang="ru-RU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5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36550"/>
            <a:ext cx="966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 на 2023 год – 402 473,1 тыс. рублей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4364292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50577" y="613833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Возврат остатков субсидий, субвенций, МБТ, имеющих целевое назначение, прошлых лет – 0,0 тыс. рублей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899" y="163370"/>
            <a:ext cx="9951309" cy="3693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Налоговые доходы – 64 789,9 тыс. рублей</a:t>
            </a:r>
            <a:endParaRPr lang="ru-RU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9346876"/>
              </p:ext>
            </p:extLst>
          </p:nvPr>
        </p:nvGraphicFramePr>
        <p:xfrm>
          <a:off x="942926" y="631176"/>
          <a:ext cx="10499949" cy="57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28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5.xml><?xml version="1.0" encoding="utf-8"?>
<a:theme xmlns:a="http://schemas.openxmlformats.org/drawingml/2006/main" name="2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9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10797</TotalTime>
  <Words>4023</Words>
  <Application>Microsoft Office PowerPoint</Application>
  <PresentationFormat>Широкоэкранный</PresentationFormat>
  <Paragraphs>979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Cambria</vt:lpstr>
      <vt:lpstr>Century Gothic</vt:lpstr>
      <vt:lpstr>Courier New</vt:lpstr>
      <vt:lpstr>Palatino Linotype</vt:lpstr>
      <vt:lpstr>Rockwell</vt:lpstr>
      <vt:lpstr>Rockwell Condensed</vt:lpstr>
      <vt:lpstr>Tahoma</vt:lpstr>
      <vt:lpstr>Times New Roman</vt:lpstr>
      <vt:lpstr>Trebuchet MS</vt:lpstr>
      <vt:lpstr>Wingdings</vt:lpstr>
      <vt:lpstr>Wingdings 3</vt:lpstr>
      <vt:lpstr>Сетка</vt:lpstr>
      <vt:lpstr>1_Сетка</vt:lpstr>
      <vt:lpstr>Грань</vt:lpstr>
      <vt:lpstr>След самолета</vt:lpstr>
      <vt:lpstr>2_Исполнительная</vt:lpstr>
      <vt:lpstr>1_Исполнительная</vt:lpstr>
      <vt:lpstr>4_Исполнительная</vt:lpstr>
      <vt:lpstr>Ретро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1201</cp:revision>
  <cp:lastPrinted>2021-02-12T08:39:51Z</cp:lastPrinted>
  <dcterms:created xsi:type="dcterms:W3CDTF">2015-11-19T10:46:19Z</dcterms:created>
  <dcterms:modified xsi:type="dcterms:W3CDTF">2023-07-04T12:40:54Z</dcterms:modified>
</cp:coreProperties>
</file>