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3450000000000004"/>
                  <c:y val="-0.235073496858175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162</a:t>
                    </a:r>
                    <a:r>
                      <a:rPr lang="en-US" baseline="0" dirty="0" smtClean="0"/>
                      <a:t> 206,4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999710875984249"/>
                  <c:y val="7.09215015427225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65 238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0474901574805"/>
                      <c:h val="6.425399457098950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3587524606299212"/>
                  <c:y val="8.88607843958670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152 558,9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155990.9</c:v>
                </c:pt>
                <c:pt idx="1">
                  <c:v>54659.3</c:v>
                </c:pt>
                <c:pt idx="2">
                  <c:v>150917.6</c:v>
                </c:pt>
                <c:pt idx="3" formatCode="General">
                  <c:v>22836.1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Поступления от </a:t>
            </a:r>
            <a:r>
              <a:rPr lang="ru-RU" dirty="0" smtClean="0"/>
              <a:t>уплаты налогов </a:t>
            </a:r>
            <a:r>
              <a:rPr lang="ru-RU" dirty="0"/>
              <a:t>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0353622669976802E-2"/>
                  <c:y val="-4.9670913673739478E-2"/>
                </c:manualLayout>
              </c:layout>
              <c:tx>
                <c:rich>
                  <a:bodyPr/>
                  <a:lstStyle/>
                  <a:p>
                    <a:fld id="{F0B2D2FE-9AA8-49F0-825C-211263718A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50 285,4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28681044069828"/>
                      <c:h val="0.100561581719508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857013876924545E-2"/>
                  <c:y val="-0.124858780056165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1C9071-FD48-4010-AB74-342DA9CB42D9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5 399,9</a:t>
                    </a:r>
                  </a:p>
                </c:rich>
              </c:tx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189"/>
                        <a:gd name="adj2" fmla="val 22440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879285998035495"/>
                  <c:y val="-0.14126194241091122"/>
                </c:manualLayout>
              </c:layout>
              <c:numFmt formatCode="#,##0.00" sourceLinked="0"/>
              <c:spPr>
                <a:xfrm>
                  <a:off x="6674117" y="1894473"/>
                  <a:ext cx="2711159" cy="75148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575"/>
                        <a:gd name="adj2" fmla="val 15190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820687319528884"/>
                      <c:h val="0.131832413854079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7409899800465698E-2"/>
                  <c:y val="-4.9014723363287244E-2"/>
                </c:manualLayout>
              </c:layout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2982"/>
                        <a:gd name="adj2" fmla="val 116688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45756</c:v>
                </c:pt>
                <c:pt idx="1">
                  <c:v>4705.3999999999996</c:v>
                </c:pt>
                <c:pt idx="2">
                  <c:v>9148.1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91"/>
        <c:shape val="box"/>
        <c:axId val="355073592"/>
        <c:axId val="355073984"/>
        <c:axId val="0"/>
      </c:bar3DChart>
      <c:catAx>
        <c:axId val="355073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073984"/>
        <c:crosses val="autoZero"/>
        <c:auto val="1"/>
        <c:lblAlgn val="ctr"/>
        <c:lblOffset val="100"/>
        <c:noMultiLvlLbl val="0"/>
      </c:catAx>
      <c:valAx>
        <c:axId val="3550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07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1.4710797160971185E-2"/>
                  <c:y val="-2.65212697164702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61 448,2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503971325590416E-3"/>
                  <c:y val="-1.9486260785838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059205397943033E-2"/>
                  <c:y val="-0.205663402072134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304 289,5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308866410107439E-2"/>
                  <c:y val="-1.3166272123610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40 170,6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001231192891134E-3"/>
                  <c:y val="-1.91518962280544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r>
                      <a:rPr lang="en-US" baseline="0" dirty="0" smtClean="0"/>
                      <a:t> 384,6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17 320,6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4092459672058294E-3"/>
                  <c:y val="-1.6992948076994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3797387721947106E-2"/>
                  <c:y val="-5.8015455547674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14 985,2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59834.7</c:v>
                </c:pt>
                <c:pt idx="1">
                  <c:v>452</c:v>
                </c:pt>
                <c:pt idx="2" formatCode="#,##0.00">
                  <c:v>289737.3</c:v>
                </c:pt>
                <c:pt idx="3" formatCode="#,##0.00">
                  <c:v>39459.699999999997</c:v>
                </c:pt>
                <c:pt idx="4" formatCode="#,##0.00">
                  <c:v>53678.3</c:v>
                </c:pt>
                <c:pt idx="5" formatCode="#,##0.00">
                  <c:v>17021.5</c:v>
                </c:pt>
                <c:pt idx="6">
                  <c:v>1175.8</c:v>
                </c:pt>
                <c:pt idx="7" formatCode="#,##0.00">
                  <c:v>16870.599999999999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65566849585023"/>
          <c:y val="0.10194326698742874"/>
          <c:w val="0.32267043188279626"/>
          <c:h val="0.82130261879734157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</a:t>
            </a:r>
            <a:r>
              <a:rPr lang="ru-RU" dirty="0" smtClean="0"/>
              <a:t>бюджета (тыс.</a:t>
            </a:r>
            <a:r>
              <a:rPr lang="ru-RU" baseline="0" dirty="0" smtClean="0"/>
              <a:t> рублей)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486 725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5.729100483608997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smtClean="0"/>
                      <a:t>503, 5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468016.2</c:v>
                </c:pt>
                <c:pt idx="1">
                  <c:v>10213.700000000001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29.11.2022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29.11.2022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29.11.2022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29.11.2022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 (ноябрь)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20.12.2021 № 79 «О бюджете Шуйского муниципального района на 2022 год и на плановый период 2023 и 2024 годов»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82613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3 781,9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686,0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1 274,9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2 254,21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261,1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8 424,2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2022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503 228,5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36838124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04573"/>
              </p:ext>
            </p:extLst>
          </p:nvPr>
        </p:nvGraphicFramePr>
        <p:xfrm>
          <a:off x="220132" y="36056"/>
          <a:ext cx="11675533" cy="6593021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264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61 448,2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1 484,4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467,6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7 312,0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20 926,7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гражданская оборона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40 170, 6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38 810, 2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61 384,6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2 981,3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928,5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2 474,8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289,5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119 293,4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170 170, 4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8 031,6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6 172,4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17 320,6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17 320,6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16 783,2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1 773,1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1 175,8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1 175,8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2022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49552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3 222, 7 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Приобретение и установка спортивного оборудования для спортивных площадок в административных центрах поселений Шуйского муниципального района – 385,0 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38 740, 2  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 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8 135,0 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601, 8 тыс. рублей;</a:t>
            </a:r>
          </a:p>
          <a:p>
            <a:endParaRPr lang="ru-RU" sz="1400" dirty="0" smtClean="0"/>
          </a:p>
          <a:p>
            <a:r>
              <a:rPr lang="ru-RU" sz="1400" dirty="0" smtClean="0"/>
              <a:t>Организация  и проведение мероприятий по техническому перевооружению котельной в п. </a:t>
            </a:r>
            <a:r>
              <a:rPr lang="ru-RU" sz="1400" dirty="0" err="1" smtClean="0"/>
              <a:t>Колобово</a:t>
            </a:r>
            <a:r>
              <a:rPr lang="ru-RU" sz="1400" dirty="0" smtClean="0"/>
              <a:t> </a:t>
            </a:r>
            <a:r>
              <a:rPr lang="ru-RU" sz="1400" dirty="0"/>
              <a:t>Шуйского муниципального района Ивановской области с переводом 3-х котлов ДКВр-4-13Г на водогрейный режим работы» (Ивановская область, Шуйский район, п. </a:t>
            </a:r>
            <a:r>
              <a:rPr lang="ru-RU" sz="1400" dirty="0" err="1"/>
              <a:t>Колобово</a:t>
            </a:r>
            <a:r>
              <a:rPr lang="ru-RU" sz="1400" dirty="0"/>
              <a:t>, ул. Фабричная 1-я, д.6) </a:t>
            </a:r>
            <a:r>
              <a:rPr lang="ru-RU" sz="1400" dirty="0" smtClean="0"/>
              <a:t>– 435 тыс</a:t>
            </a:r>
            <a:r>
              <a:rPr lang="ru-RU" sz="1400" dirty="0"/>
              <a:t>. рублей</a:t>
            </a:r>
          </a:p>
          <a:p>
            <a:r>
              <a:rPr lang="ru-RU" sz="1400" dirty="0" smtClean="0"/>
              <a:t> </a:t>
            </a:r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88622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2022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623,6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56 627,5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38 810,2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36,0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17 320,6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69 169,2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1 175,8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721, 7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5 150, 7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4 595,5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67240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2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623,6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326,6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7931"/>
              </p:ext>
            </p:extLst>
          </p:nvPr>
        </p:nvGraphicFramePr>
        <p:xfrm>
          <a:off x="626534" y="957940"/>
          <a:ext cx="11116733" cy="5727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2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56</a:t>
                      </a:r>
                      <a:r>
                        <a:rPr lang="ru-RU" sz="1200" b="1" baseline="0" dirty="0" smtClean="0"/>
                        <a:t> 627,5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146,5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1 719,7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1 773,1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23 742,6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597,1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261,3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5 152,</a:t>
                      </a:r>
                      <a:r>
                        <a:rPr lang="ru-RU" sz="1200" b="1" baseline="0" dirty="0" smtClean="0"/>
                        <a:t> 7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1 681,01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184,9</a:t>
                      </a:r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434,9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672,9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320,7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13 022,6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2561" y="6652"/>
            <a:ext cx="1924334" cy="12762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6" y="151295"/>
            <a:ext cx="3361982" cy="1131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0" y="219021"/>
            <a:ext cx="607167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endParaRPr lang="ru-RU" b="1" spc="-1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32749"/>
              </p:ext>
            </p:extLst>
          </p:nvPr>
        </p:nvGraphicFramePr>
        <p:xfrm>
          <a:off x="260891" y="1282888"/>
          <a:ext cx="11535407" cy="438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5055"/>
                <a:gridCol w="1410352"/>
              </a:tblGrid>
              <a:tr h="382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4449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программы -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638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местного значения ШМР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4 977, 6</a:t>
                      </a: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5 174,2</a:t>
                      </a:r>
                    </a:p>
                  </a:txBody>
                  <a:tcPr anchor="ctr"/>
                </a:tc>
              </a:tr>
              <a:tr h="23155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дорожной сети ШМР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33684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Себирянка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районе д.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Зименки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228,6</a:t>
                      </a:r>
                    </a:p>
                  </a:txBody>
                  <a:tcPr anchor="ctr"/>
                </a:tc>
              </a:tr>
              <a:tr h="71216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ШМР бюджетам сельских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поселений на исполнение передаваемых полномочий по дорожной деятельности в отношении автомобильных дорог местного значения в границах населенных пунктов поселения и обеспечение безопасности дорожного движения на них, включая создание и обеспечение функционирования парковок, осуществление муниципального контроля за сохранностью автомобильных дорог местного значения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2 675,4</a:t>
                      </a:r>
                    </a:p>
                  </a:txBody>
                  <a:tcPr anchor="ctr"/>
                </a:tc>
              </a:tr>
              <a:tr h="48970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строительного контроля при выполнении работ на объекте «Выполнение работ по ремонту автомобильных дорог общего пользования местного значения по ул. Совхозная, ул. Фрунзе и ул. Советская с. Васильевское Шуйского муниципального района»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anchor="ctr"/>
                </a:tc>
              </a:tr>
              <a:tr h="40917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строительства (реконструкции),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8 135,0</a:t>
                      </a:r>
                    </a:p>
                  </a:txBody>
                  <a:tcPr anchor="ctr"/>
                </a:tc>
              </a:tr>
              <a:tr h="1375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дорожных знаков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anchor="ctr"/>
                </a:tc>
              </a:tr>
              <a:tr h="53155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17394"/>
              </p:ext>
            </p:extLst>
          </p:nvPr>
        </p:nvGraphicFramePr>
        <p:xfrm>
          <a:off x="272955" y="6112123"/>
          <a:ext cx="1152334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9344"/>
                <a:gridCol w="1423999"/>
              </a:tblGrid>
              <a:tr h="39421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строительного контроля при выполнении работ на объекте «Ремонт участка дороги по ул. Центральная и дороги по ул. Северная с.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365,7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08920"/>
              </p:ext>
            </p:extLst>
          </p:nvPr>
        </p:nvGraphicFramePr>
        <p:xfrm>
          <a:off x="272953" y="5764461"/>
          <a:ext cx="11523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2993"/>
                <a:gridCol w="14103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дорожной деятельности на автомобильных дорогах общего пользования местного значения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17 090,8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61410"/>
              </p:ext>
            </p:extLst>
          </p:nvPr>
        </p:nvGraphicFramePr>
        <p:xfrm>
          <a:off x="334000" y="1199768"/>
          <a:ext cx="6574800" cy="53198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1913467"/>
              </a:tblGrid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Сумма на 2022 год, тыс. рублей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800" b="1" baseline="0" dirty="0" smtClean="0">
                          <a:effectLst/>
                        </a:rPr>
                        <a:t> всего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458,0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49405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10,5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2022 год – 36,0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20231"/>
              </p:ext>
            </p:extLst>
          </p:nvPr>
        </p:nvGraphicFramePr>
        <p:xfrm>
          <a:off x="937281" y="1295399"/>
          <a:ext cx="10323386" cy="141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3786"/>
                <a:gridCol w="3149600"/>
              </a:tblGrid>
              <a:tr h="6077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Сумма на 2022 год, тыс. рублей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1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400" b="1" baseline="0" dirty="0" smtClean="0">
                          <a:effectLst/>
                        </a:rPr>
                        <a:t> всего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36,0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52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работ по ликвидации борщевика Сосновского на территории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66599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2022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17 320, 6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5 975,7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339,5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11 005,3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культурных связей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1" y="0"/>
            <a:ext cx="3014569" cy="243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1925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8160" y="102398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" y="61052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" y="2805298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97679"/>
              </p:ext>
            </p:extLst>
          </p:nvPr>
        </p:nvGraphicFramePr>
        <p:xfrm>
          <a:off x="1777999" y="1025728"/>
          <a:ext cx="8178801" cy="489844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21400"/>
                <a:gridCol w="2057401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2022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69 169,2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3 222,7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47 782,5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785,1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2 981,3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154, 7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1548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2022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1 175,8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400,0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790,7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6290"/>
              </p:ext>
            </p:extLst>
          </p:nvPr>
        </p:nvGraphicFramePr>
        <p:xfrm>
          <a:off x="1347911" y="1590909"/>
          <a:ext cx="9421690" cy="5021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292</a:t>
                      </a:r>
                      <a:r>
                        <a:rPr lang="ru-RU" sz="1400" b="1" baseline="0" dirty="0" smtClean="0"/>
                        <a:t> 721,7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120 357,5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164 286,2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46,5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6 822,1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функционирования системы персонифицированного финансирования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1 209,5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56,0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203,0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254,0</a:t>
            </a:r>
            <a:r>
              <a:rPr lang="ru-RU" sz="1400" dirty="0" smtClean="0"/>
              <a:t> тыс. рублей;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 smtClean="0"/>
              <a:t>10,3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Функционирование системы вызова экстренных служб по номеру «112» –</a:t>
            </a:r>
            <a:r>
              <a:rPr lang="ru-RU" sz="1400" b="1" dirty="0" smtClean="0"/>
              <a:t>12,2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Оснащение и модернизация ЕДДС в рамках внедрения АПК «Безопасный город» – </a:t>
            </a:r>
            <a:r>
              <a:rPr lang="ru-RU" sz="1400" b="1" dirty="0" smtClean="0"/>
              <a:t>10,0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Осуществление полномочий по созданию и организации деятельности КДН – </a:t>
            </a:r>
            <a:r>
              <a:rPr lang="ru-RU" sz="1400" b="1" dirty="0" smtClean="0"/>
              <a:t>502,8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Изготовление наглядной агитации – </a:t>
            </a:r>
            <a:r>
              <a:rPr lang="ru-RU" sz="1400" b="1" dirty="0"/>
              <a:t>9</a:t>
            </a:r>
            <a:r>
              <a:rPr lang="ru-RU" sz="1400" b="1" dirty="0" smtClean="0"/>
              <a:t>,0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Реализация мероприятий по обеспечению правопорядка </a:t>
            </a:r>
            <a:r>
              <a:rPr lang="ru-RU" sz="1400" b="1" dirty="0" smtClean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Обеспечение деятельности МКУ «ЕДДС» </a:t>
            </a:r>
            <a:r>
              <a:rPr lang="ru-RU" sz="1400" b="1" dirty="0" smtClean="0"/>
              <a:t>– 2 </a:t>
            </a:r>
            <a:r>
              <a:rPr lang="ru-RU" sz="1400" b="1" dirty="0" smtClean="0"/>
              <a:t>918,6 тыс</a:t>
            </a:r>
            <a:r>
              <a:rPr lang="ru-RU" sz="1400" b="1" dirty="0" smtClean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2022 году –  4 595,5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87462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2022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5 150,7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</a:t>
                      </a:r>
                      <a:r>
                        <a:rPr lang="ru-RU" sz="1400" b="1" baseline="0" dirty="0" smtClean="0"/>
                        <a:t> 150,7</a:t>
                      </a:r>
                      <a:endParaRPr lang="ru-RU" sz="1400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13903"/>
              </p:ext>
            </p:extLst>
          </p:nvPr>
        </p:nvGraphicFramePr>
        <p:xfrm>
          <a:off x="152709" y="657197"/>
          <a:ext cx="11830367" cy="5501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85091"/>
                <a:gridCol w="1645276"/>
              </a:tblGrid>
              <a:tr h="445884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2022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Оказание услуг</a:t>
                      </a:r>
                      <a:r>
                        <a:rPr lang="ru-RU" sz="1100" baseline="0" dirty="0" smtClean="0">
                          <a:effectLst/>
                        </a:rPr>
                        <a:t> по электро-, теплоснабжению муниципального имущества 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Осуществление</a:t>
                      </a:r>
                      <a:r>
                        <a:rPr lang="ru-RU" sz="1100" baseline="0" dirty="0" smtClean="0">
                          <a:effectLst/>
                        </a:rPr>
                        <a:t> взаимодействия с Советом муниципальных образований Ивановской области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035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effectLst/>
                          <a:latin typeface="Palatino Linotype" panose="0204050205050503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100" b="0" baseline="0" dirty="0" smtClean="0">
                          <a:effectLst/>
                          <a:latin typeface="Palatino Linotype" panose="0204050205050503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100" b="0" baseline="0" dirty="0" err="1" smtClean="0">
                          <a:effectLst/>
                          <a:latin typeface="Palatino Linotype" panose="02040502050505030304" pitchFamily="18" charset="0"/>
                        </a:rPr>
                        <a:t>Колобовского</a:t>
                      </a:r>
                      <a:r>
                        <a:rPr lang="ru-RU" sz="1100" b="0" baseline="0" dirty="0" smtClean="0">
                          <a:effectLst/>
                          <a:latin typeface="Palatino Linotype" panose="02040502050505030304" pitchFamily="18" charset="0"/>
                        </a:rPr>
                        <a:t> городского поселения</a:t>
                      </a:r>
                    </a:p>
                    <a:p>
                      <a:pPr algn="l"/>
                      <a:endParaRPr lang="ru-RU" sz="1100" b="0" baseline="0" dirty="0" smtClean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Резервный фонд администрации Шуйского муниципального района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Организация</a:t>
                      </a:r>
                      <a:r>
                        <a:rPr lang="ru-RU" sz="1100" baseline="0" dirty="0" smtClean="0">
                          <a:effectLst/>
                        </a:rPr>
                        <a:t> проведения мероприятий при осуществлении деятельности по обращению с животными без владельцев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судебных актов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Организация</a:t>
                      </a:r>
                      <a:r>
                        <a:rPr lang="ru-RU" sz="1100" baseline="0" dirty="0" smtClean="0">
                          <a:effectLst/>
                        </a:rPr>
                        <a:t> проведения мероприятий по содержанию сибиреязвенных скотомогильников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Предоставление мер социальной</a:t>
                      </a:r>
                      <a:r>
                        <a:rPr lang="ru-RU" sz="1100" baseline="0" dirty="0" smtClean="0">
                          <a:effectLst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2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затрат на финансовое обеспечение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6 162,7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53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</a:rPr>
                        <a:t>Составление списков</a:t>
                      </a:r>
                      <a:r>
                        <a:rPr lang="ru-RU" sz="1100" baseline="0" dirty="0" smtClean="0">
                          <a:effectLst/>
                        </a:rPr>
                        <a:t> кандидатов в присяжные заседатели федеральных судов общей юрисдикции в Российской Федерации</a:t>
                      </a:r>
                    </a:p>
                    <a:p>
                      <a:pPr algn="l"/>
                      <a:endParaRPr lang="ru-RU" sz="1100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9760" y="93132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16 </a:t>
            </a:r>
            <a:r>
              <a:rPr lang="ru-RU" dirty="0" smtClean="0">
                <a:solidFill>
                  <a:prstClr val="white"/>
                </a:solidFill>
              </a:rPr>
              <a:t>503, </a:t>
            </a:r>
            <a:r>
              <a:rPr lang="ru-RU" dirty="0" smtClean="0">
                <a:solidFill>
                  <a:prstClr val="white"/>
                </a:solidFill>
              </a:rPr>
              <a:t>5 </a:t>
            </a:r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 smtClean="0">
                <a:solidFill>
                  <a:prstClr val="white"/>
                </a:solidFill>
              </a:rPr>
              <a:t>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3298881"/>
              </p:ext>
            </p:extLst>
          </p:nvPr>
        </p:nvGraphicFramePr>
        <p:xfrm>
          <a:off x="1955800" y="6180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07224"/>
              </p:ext>
            </p:extLst>
          </p:nvPr>
        </p:nvGraphicFramePr>
        <p:xfrm>
          <a:off x="1016000" y="2018966"/>
          <a:ext cx="9972675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2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2022 ГОД И НА ПЛАНОВЫЙ ПЕРИОД 2023 И 2024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2019-2024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70828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7169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36854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 – 475 657,9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358 275,9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351 341,2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43019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503 228,5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358 275,9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351 341,2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96273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475 657, 9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358 275,9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351 341,2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73 647,9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70 609,6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72 093,6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402 009,9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287 666,3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279 247,6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503 228,5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358 275,9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351 341,2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 -27 571,0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2022 год – 402 009, 9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081810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1 156,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65 390,0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83254305"/>
              </p:ext>
            </p:extLst>
          </p:nvPr>
        </p:nvGraphicFramePr>
        <p:xfrm>
          <a:off x="731259" y="944443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10962</TotalTime>
  <Words>4056</Words>
  <Application>Microsoft Office PowerPoint</Application>
  <PresentationFormat>Широкоэкранный</PresentationFormat>
  <Paragraphs>959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1203</cp:revision>
  <cp:lastPrinted>2022-07-01T08:17:37Z</cp:lastPrinted>
  <dcterms:created xsi:type="dcterms:W3CDTF">2015-11-19T10:46:19Z</dcterms:created>
  <dcterms:modified xsi:type="dcterms:W3CDTF">2022-11-29T08:16:24Z</dcterms:modified>
</cp:coreProperties>
</file>