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165888,7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60782.5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7733662325407437E-2"/>
                  <c:y val="1.113970985529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81187375291061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49095.1</c:v>
                </c:pt>
                <c:pt idx="1">
                  <c:v>5767.8</c:v>
                </c:pt>
                <c:pt idx="2">
                  <c:v>9371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589328"/>
        <c:axId val="170588152"/>
        <c:axId val="0"/>
      </c:bar3DChart>
      <c:catAx>
        <c:axId val="17058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588152"/>
        <c:crosses val="autoZero"/>
        <c:auto val="1"/>
        <c:lblAlgn val="ctr"/>
        <c:lblOffset val="100"/>
        <c:noMultiLvlLbl val="0"/>
      </c:catAx>
      <c:valAx>
        <c:axId val="17058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58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53 097,30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53679918988965E-3"/>
                  <c:y val="-3.7319393286785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300 648,30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38 342,60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4022804387854895"/>
                  <c:y val="-3.073705841801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19 939,30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1668284580401"/>
                      <c:h val="8.30970704109799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61281.2</c:v>
                </c:pt>
                <c:pt idx="1">
                  <c:v>350</c:v>
                </c:pt>
                <c:pt idx="2" formatCode="#,##0.00">
                  <c:v>297971.7</c:v>
                </c:pt>
                <c:pt idx="3" formatCode="#,##0.00">
                  <c:v>42958.9</c:v>
                </c:pt>
                <c:pt idx="4" formatCode="#,##0.00">
                  <c:v>37523.9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465089,7</a:t>
                    </a:r>
                  </a:p>
                  <a:p>
                    <a:r>
                      <a:rPr lang="en-US" baseline="0" dirty="0" smtClean="0"/>
                      <a:t> 96,0%</a:t>
                    </a:r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7500000000001"/>
                      <c:h val="0.133499991787648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fld id="{CA61A148-D51B-4680-80B2-CBFC7F7E5113}" type="VALUE">
                      <a:rPr lang="en-US" smtClean="0"/>
                      <a:pPr/>
                      <a:t>[ЗНАЧЕНИЕ]</a:t>
                    </a:fld>
                    <a:r>
                      <a:rPr lang="en-US" baseline="0" dirty="0" smtClean="0"/>
                      <a:t>; 4,9%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465089.7</c:v>
                </c:pt>
                <c:pt idx="1">
                  <c:v>22091.599999999999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02.05.2023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02.05.2023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0811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6 372,5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482 487,8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0418379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8019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55 410,00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401,40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22 993,00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42 958,9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38 342,60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31 572,8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237,8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300 648,3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110 616,8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174 712,3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7 939,9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814,4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18 814,4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22 108,2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18 902,7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2 221,4тыс. рублей;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16 469,8тыс.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10178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52 176,6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18 337,2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50 860,4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288 934,3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66476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</a:t>
                      </a:r>
                      <a:r>
                        <a:rPr lang="ru-RU" sz="1200" b="1" dirty="0" smtClean="0"/>
                        <a:t>176,6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</a:t>
                      </a:r>
                      <a:r>
                        <a:rPr lang="ru-RU" sz="1200" b="1" dirty="0" smtClean="0"/>
                        <a:t>988,2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27 849,5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641,6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6705,0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1849,7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0558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18 337,2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11 288,8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063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50860,40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2 221,4</a:t>
                      </a:r>
                      <a:endParaRPr lang="ru-RU" sz="1600" dirty="0" smtClean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19 670,8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</a:t>
                      </a:r>
                      <a:r>
                        <a:rPr lang="ru-RU" sz="1600" dirty="0" smtClean="0"/>
                        <a:t>531,6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2 005,1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</a:t>
                      </a:r>
                      <a:r>
                        <a:rPr lang="ru-RU" sz="1600" dirty="0" smtClean="0"/>
                        <a:t>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49036"/>
              </p:ext>
            </p:extLst>
          </p:nvPr>
        </p:nvGraphicFramePr>
        <p:xfrm>
          <a:off x="1347911" y="1590908"/>
          <a:ext cx="9777289" cy="4941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3544"/>
                <a:gridCol w="4243745"/>
              </a:tblGrid>
              <a:tr h="1386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288934,3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111639,3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169212,7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</a:t>
                      </a:r>
                      <a:r>
                        <a:rPr lang="ru-RU" sz="1400" b="1" dirty="0" smtClean="0"/>
                        <a:t>939,9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проект «Патриотическое воспитание граждан Российской Федерации»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142,4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43012"/>
              </p:ext>
            </p:extLst>
          </p:nvPr>
        </p:nvGraphicFramePr>
        <p:xfrm>
          <a:off x="309971" y="184666"/>
          <a:ext cx="11830367" cy="7513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10 986,4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1265,6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судебных актов (Иные бюджетные ассигнования)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 содержание малых архитектурных форм на фасадах зданий и сооружений на территории Шуйского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</a:t>
            </a:r>
            <a:r>
              <a:rPr lang="ru-RU" dirty="0" smtClean="0">
                <a:solidFill>
                  <a:prstClr val="white"/>
                </a:solidFill>
              </a:rPr>
              <a:t>22091,60 </a:t>
            </a:r>
            <a:r>
              <a:rPr lang="ru-RU" dirty="0" smtClean="0">
                <a:solidFill>
                  <a:prstClr val="white"/>
                </a:solidFill>
              </a:rPr>
              <a:t>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91683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81736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471768,7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397 973,6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48438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487181,3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419 558,4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397 973,6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16250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471768,7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397 973,6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400606,3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346 809,7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323 818,5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487181,3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419 558,4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397 973,6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- 15412,7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375 511,5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363386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34687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10198</TotalTime>
  <Words>3932</Words>
  <Application>Microsoft Office PowerPoint</Application>
  <PresentationFormat>Широкоэкранный</PresentationFormat>
  <Paragraphs>967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1170</cp:revision>
  <cp:lastPrinted>2021-02-12T08:39:51Z</cp:lastPrinted>
  <dcterms:created xsi:type="dcterms:W3CDTF">2015-11-19T10:46:19Z</dcterms:created>
  <dcterms:modified xsi:type="dcterms:W3CDTF">2023-05-02T11:58:42Z</dcterms:modified>
</cp:coreProperties>
</file>