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168367.7</c:v>
                </c:pt>
                <c:pt idx="1">
                  <c:v>35221.699999999997</c:v>
                </c:pt>
                <c:pt idx="2">
                  <c:v>165889.29999999999</c:v>
                </c:pt>
                <c:pt idx="3">
                  <c:v>6851.8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Поступления от </a:t>
            </a:r>
            <a:r>
              <a:rPr lang="ru-RU" dirty="0" smtClean="0"/>
              <a:t>уплаты налогов </a:t>
            </a:r>
            <a:r>
              <a:rPr lang="ru-RU" dirty="0"/>
              <a:t>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0353622669976802E-2"/>
                  <c:y val="-4.9670913673739478E-2"/>
                </c:manualLayout>
              </c:layout>
              <c:tx>
                <c:rich>
                  <a:bodyPr/>
                  <a:lstStyle/>
                  <a:p>
                    <a:fld id="{60747309-6D01-479B-B722-4D4283A8E79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49 095,1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28681044069828"/>
                      <c:h val="0.100561581719508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857013876924545E-2"/>
                  <c:y val="-0.124858780056165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160391-423D-4ECE-BDF9-E620B9E92322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5 767,8</a:t>
                    </a:r>
                  </a:p>
                </c:rich>
              </c:tx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189"/>
                        <a:gd name="adj2" fmla="val 224407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879285998035495"/>
                  <c:y val="-0.1412619424109112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7AA010-5A2B-49F4-B0E5-97B7C56D5F74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. </a:t>
                    </a:r>
                    <a:endParaRPr lang="ru-RU" baseline="0" dirty="0" smtClean="0"/>
                  </a:p>
                  <a:p>
                    <a:pPr>
                      <a:defRPr/>
                    </a:pPr>
                    <a:r>
                      <a:rPr lang="ru-RU" baseline="0" dirty="0" smtClean="0"/>
                      <a:t>9 370,9</a:t>
                    </a:r>
                  </a:p>
                </c:rich>
              </c:tx>
              <c:numFmt formatCode="#,##0.00" sourceLinked="0"/>
              <c:spPr>
                <a:xfrm>
                  <a:off x="6674117" y="1894473"/>
                  <a:ext cx="2711159" cy="75148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575"/>
                        <a:gd name="adj2" fmla="val 15190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820687319528884"/>
                      <c:h val="0.131832413854079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7409899800465698E-2"/>
                  <c:y val="-4.9014723363287244E-2"/>
                </c:manualLayout>
              </c:layout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2982"/>
                        <a:gd name="adj2" fmla="val 11668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45756</c:v>
                </c:pt>
                <c:pt idx="1">
                  <c:v>4705.3999999999996</c:v>
                </c:pt>
                <c:pt idx="2">
                  <c:v>9148.1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91"/>
        <c:shape val="box"/>
        <c:axId val="277351720"/>
        <c:axId val="277352112"/>
        <c:axId val="0"/>
      </c:bar3DChart>
      <c:catAx>
        <c:axId val="27735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352112"/>
        <c:crosses val="autoZero"/>
        <c:auto val="1"/>
        <c:lblAlgn val="ctr"/>
        <c:lblOffset val="100"/>
        <c:noMultiLvlLbl val="0"/>
      </c:catAx>
      <c:valAx>
        <c:axId val="27735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35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1.8311205403406909E-2"/>
                  <c:y val="-4.874102307720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921046568596203E-2"/>
                  <c:y val="1.1955580434082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672948451993495E-2"/>
                  <c:y val="-0.102725943556129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56478.2</c:v>
                </c:pt>
                <c:pt idx="1">
                  <c:v>350</c:v>
                </c:pt>
                <c:pt idx="2" formatCode="#,##0.00">
                  <c:v>287516.59999999998</c:v>
                </c:pt>
                <c:pt idx="3" formatCode="#,##0.00">
                  <c:v>42958.9</c:v>
                </c:pt>
                <c:pt idx="4" formatCode="#,##0.00">
                  <c:v>26553.8</c:v>
                </c:pt>
                <c:pt idx="5" formatCode="#,##0.00">
                  <c:v>18814.400000000001</c:v>
                </c:pt>
                <c:pt idx="6" formatCode="#,##0.00">
                  <c:v>1479.5</c:v>
                </c:pt>
                <c:pt idx="7" formatCode="#,##0.00">
                  <c:v>22108.2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 (тыс. рублей)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2F69E16A-E1E4-4167-BD3B-3467F58B0060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96%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42076771653549E-2"/>
                  <c:y val="0.1758323587701551"/>
                </c:manualLayout>
              </c:layout>
              <c:tx>
                <c:rich>
                  <a:bodyPr/>
                  <a:lstStyle/>
                  <a:p>
                    <a:fld id="{34426747-CC09-41C4-905B-B3DE1CA41E61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434121.7</c:v>
                </c:pt>
                <c:pt idx="1">
                  <c:v>22137.3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27.02.2023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27.02.2023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22.12.2022 № 99 «О бюджете Шуйского муниципального района на 2023 год и на плановый период 2024 и 2025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16950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1 395,3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6 372,4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2023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456 259,6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2509133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96483"/>
              </p:ext>
            </p:extLst>
          </p:nvPr>
        </p:nvGraphicFramePr>
        <p:xfrm>
          <a:off x="211666" y="95323"/>
          <a:ext cx="11675533" cy="6621393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56 478,2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1 244,5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7 837,6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17 027,6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42 958,9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41 479,8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26 553,8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20 602,7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3 419,1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287 516,6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99 900,2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172 297,1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7 939,9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814,4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18 814,4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22 108,2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18 902,7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43396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2 395,9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–16 469, </a:t>
            </a:r>
            <a:r>
              <a:rPr lang="ru-RU" sz="1400" dirty="0"/>
              <a:t>8</a:t>
            </a:r>
            <a:r>
              <a:rPr lang="ru-RU" sz="1400" dirty="0" smtClean="0"/>
              <a:t>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20657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2023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52 055,2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41 479,8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18 337,2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33 145,6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275 802,6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5 524,9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4 770,9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7658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995,5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698,5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24481"/>
              </p:ext>
            </p:extLst>
          </p:nvPr>
        </p:nvGraphicFramePr>
        <p:xfrm>
          <a:off x="626534" y="957940"/>
          <a:ext cx="11116733" cy="581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52 055,2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1 988,2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1 702,9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27 813,1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641,6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603,0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6 705,0</a:t>
                      </a:r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1 849,7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463,0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213,8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366,1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8 842,1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89"/>
              </p:ext>
            </p:extLst>
          </p:nvPr>
        </p:nvGraphicFramePr>
        <p:xfrm>
          <a:off x="362491" y="2132777"/>
          <a:ext cx="11535407" cy="337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41 479,9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6 290,8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308,2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24 631,9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83111"/>
              </p:ext>
            </p:extLst>
          </p:nvPr>
        </p:nvGraphicFramePr>
        <p:xfrm>
          <a:off x="334000" y="1199768"/>
          <a:ext cx="7082800" cy="40917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2421467"/>
              </a:tblGrid>
              <a:tr h="645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600" b="1" baseline="0" dirty="0" smtClean="0">
                          <a:effectLst/>
                        </a:rPr>
                        <a:t> всего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0,0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60558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18 337,2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6 448,6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11 288,8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проект «Творческие люди»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0"/>
            <a:ext cx="1490133" cy="120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7000" cy="110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0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" y="59528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2" y="2011061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23623"/>
              </p:ext>
            </p:extLst>
          </p:nvPr>
        </p:nvGraphicFramePr>
        <p:xfrm>
          <a:off x="1176867" y="1025728"/>
          <a:ext cx="9525000" cy="532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33 145,6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2 526,5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7 176,2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1 600,0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2 532,0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1 411,4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17 744,7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и муниципальная</a:t>
                      </a:r>
                      <a:r>
                        <a:rPr lang="ru-RU" sz="1600" baseline="0" dirty="0" smtClean="0"/>
                        <a:t> поддержка граждан в улучшении жилищных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884159"/>
              </p:ext>
            </p:extLst>
          </p:nvPr>
        </p:nvGraphicFramePr>
        <p:xfrm>
          <a:off x="1347911" y="1590909"/>
          <a:ext cx="9421690" cy="4443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275 802,6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100 922,7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166 939,9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15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7 940,0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406,0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Оснащение и модернизация ЕДДС в рамках внедрения АПК «Безопасный город» – </a:t>
            </a:r>
            <a:r>
              <a:rPr lang="ru-RU" sz="1400" b="1" dirty="0"/>
              <a:t>10,0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Функционирование системы вызова экстренных служб по номеру «112» –</a:t>
            </a:r>
            <a:r>
              <a:rPr lang="ru-RU" sz="1400" b="1" dirty="0"/>
              <a:t>115,3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/>
              <a:t>10,2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полномочий по созданию и организации деятельности КДН – </a:t>
            </a:r>
            <a:r>
              <a:rPr lang="ru-RU" sz="1400" b="1" dirty="0"/>
              <a:t>546,7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Изготовление наглядной агитации – </a:t>
            </a:r>
            <a:r>
              <a:rPr lang="ru-RU" sz="1400" b="1" dirty="0" smtClean="0"/>
              <a:t>19,0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Реализация мероприятий по обеспечению правопорядка </a:t>
            </a:r>
            <a:r>
              <a:rPr lang="ru-RU" sz="1400" b="1" dirty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деятельности МКУ «ЕДДС» </a:t>
            </a:r>
            <a:r>
              <a:rPr lang="ru-RU" sz="1400" b="1" dirty="0"/>
              <a:t>– 3 </a:t>
            </a:r>
            <a:r>
              <a:rPr lang="ru-RU" sz="1400" b="1" dirty="0" smtClean="0"/>
              <a:t>256,5 тыс</a:t>
            </a:r>
            <a:r>
              <a:rPr lang="ru-RU" sz="1400" b="1" dirty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4 770,9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877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20610"/>
              </p:ext>
            </p:extLst>
          </p:nvPr>
        </p:nvGraphicFramePr>
        <p:xfrm>
          <a:off x="309971" y="184666"/>
          <a:ext cx="11830367" cy="65882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1502"/>
                <a:gridCol w="1938865"/>
              </a:tblGrid>
              <a:tr h="561081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2023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9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3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10 986,4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3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990,00</a:t>
                      </a: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Шуйского муниципального района бюджетам поселений Шуйского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составлению (изменению)списков кандидатов в присяжные заседатели федеральных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судов общей юрисдикции в Российской Федерации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292" y="296334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22 137,9 тыс.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359698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0982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00008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446 673,8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419 558,4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382 578,4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39027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456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259,6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419 558,4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382 578,4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62516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446 673,8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419 558,4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382 578,4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71 162,3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375 511,5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346 809,7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308 423,3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456 259,6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419 558,4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382 578,4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- 9 585,8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375 511,5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565168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0,0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64 789,8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29618676"/>
              </p:ext>
            </p:extLst>
          </p:nvPr>
        </p:nvGraphicFramePr>
        <p:xfrm>
          <a:off x="731259" y="944443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9799</TotalTime>
  <Words>3871</Words>
  <Application>Microsoft Office PowerPoint</Application>
  <PresentationFormat>Широкоэкранный</PresentationFormat>
  <Paragraphs>957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1139</cp:revision>
  <cp:lastPrinted>2021-02-12T08:39:51Z</cp:lastPrinted>
  <dcterms:created xsi:type="dcterms:W3CDTF">2015-11-19T10:46:19Z</dcterms:created>
  <dcterms:modified xsi:type="dcterms:W3CDTF">2023-02-27T10:58:04Z</dcterms:modified>
</cp:coreProperties>
</file>