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5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6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7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8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media/image11.jpg" ContentType="image/png"/>
  <Override PartName="/ppt/media/image12.jpg" ContentType="image/png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6" r:id="rId3"/>
    <p:sldMasterId id="2147483845" r:id="rId4"/>
    <p:sldMasterId id="2147483985" r:id="rId5"/>
    <p:sldMasterId id="2147483997" r:id="rId6"/>
    <p:sldMasterId id="2147484021" r:id="rId7"/>
    <p:sldMasterId id="2147484141" r:id="rId8"/>
    <p:sldMasterId id="2147484153" r:id="rId9"/>
  </p:sldMasterIdLst>
  <p:notesMasterIdLst>
    <p:notesMasterId r:id="rId38"/>
  </p:notesMasterIdLst>
  <p:handoutMasterIdLst>
    <p:handoutMasterId r:id="rId39"/>
  </p:handoutMasterIdLst>
  <p:sldIdLst>
    <p:sldId id="257" r:id="rId10"/>
    <p:sldId id="291" r:id="rId11"/>
    <p:sldId id="327" r:id="rId12"/>
    <p:sldId id="369" r:id="rId13"/>
    <p:sldId id="370" r:id="rId14"/>
    <p:sldId id="258" r:id="rId15"/>
    <p:sldId id="295" r:id="rId16"/>
    <p:sldId id="367" r:id="rId17"/>
    <p:sldId id="368" r:id="rId18"/>
    <p:sldId id="366" r:id="rId19"/>
    <p:sldId id="359" r:id="rId20"/>
    <p:sldId id="328" r:id="rId21"/>
    <p:sldId id="364" r:id="rId22"/>
    <p:sldId id="360" r:id="rId23"/>
    <p:sldId id="330" r:id="rId24"/>
    <p:sldId id="331" r:id="rId25"/>
    <p:sldId id="332" r:id="rId26"/>
    <p:sldId id="333" r:id="rId27"/>
    <p:sldId id="339" r:id="rId28"/>
    <p:sldId id="342" r:id="rId29"/>
    <p:sldId id="336" r:id="rId30"/>
    <p:sldId id="337" r:id="rId31"/>
    <p:sldId id="338" r:id="rId32"/>
    <p:sldId id="362" r:id="rId33"/>
    <p:sldId id="371" r:id="rId34"/>
    <p:sldId id="363" r:id="rId35"/>
    <p:sldId id="297" r:id="rId36"/>
    <p:sldId id="296" r:id="rId37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0FC857D-C839-4E9B-9C84-8315EFC42003}">
          <p14:sldIdLst>
            <p14:sldId id="257"/>
          </p14:sldIdLst>
        </p14:section>
        <p14:section name="Раздел без заголовка" id="{226C8BCE-E93E-4CAE-8094-9CFB374E71A1}">
          <p14:sldIdLst>
            <p14:sldId id="291"/>
            <p14:sldId id="327"/>
            <p14:sldId id="369"/>
            <p14:sldId id="370"/>
            <p14:sldId id="258"/>
            <p14:sldId id="295"/>
            <p14:sldId id="367"/>
            <p14:sldId id="368"/>
            <p14:sldId id="366"/>
            <p14:sldId id="359"/>
            <p14:sldId id="328"/>
          </p14:sldIdLst>
        </p14:section>
        <p14:section name="Раздел без заголовка" id="{331C4B55-9104-4C72-A475-ED76F9C427ED}">
          <p14:sldIdLst>
            <p14:sldId id="364"/>
            <p14:sldId id="360"/>
            <p14:sldId id="330"/>
            <p14:sldId id="331"/>
            <p14:sldId id="332"/>
            <p14:sldId id="333"/>
            <p14:sldId id="339"/>
            <p14:sldId id="342"/>
            <p14:sldId id="336"/>
            <p14:sldId id="337"/>
            <p14:sldId id="338"/>
            <p14:sldId id="362"/>
            <p14:sldId id="371"/>
            <p14:sldId id="363"/>
            <p14:sldId id="297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ладелец" initials="В" lastIdx="1" clrIdx="0">
    <p:extLst>
      <p:ext uri="{19B8F6BF-5375-455C-9EA6-DF929625EA0E}">
        <p15:presenceInfo xmlns:p15="http://schemas.microsoft.com/office/powerpoint/2012/main" userId="Владелец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F6F2"/>
    <a:srgbClr val="66FF99"/>
    <a:srgbClr val="D0E8DD"/>
    <a:srgbClr val="D3E6CC"/>
    <a:srgbClr val="DDF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Поступления от уплаты налогов (тыс. рублей)</a:t>
            </a:r>
          </a:p>
        </c:rich>
      </c:tx>
      <c:layout>
        <c:manualLayout>
          <c:xMode val="edge"/>
          <c:yMode val="edge"/>
          <c:x val="0.51099457721175601"/>
          <c:y val="8.911767884234030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2701398835365773E-2"/>
          <c:y val="9.4843489707960665E-2"/>
          <c:w val="0.92794612621451777"/>
          <c:h val="0.719138442559796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Поступления от налогов (тыс. рублей)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7.9828959169230246E-2"/>
                  <c:y val="-5.7926491247521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8697818876594404E-17"/>
                  <c:y val="-7.1294143073872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2571781062935707E-3"/>
                  <c:y val="-4.455883942117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4190593687644642E-3"/>
                  <c:y val="-4.4558839421170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Акцизы по подакцизным товарам, производимым на териитории РФ</c:v>
                </c:pt>
                <c:pt idx="2">
                  <c:v>Налоги на совокупный доход 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65253.5</c:v>
                </c:pt>
                <c:pt idx="1">
                  <c:v>11441.4</c:v>
                </c:pt>
                <c:pt idx="2">
                  <c:v>8450.4</c:v>
                </c:pt>
                <c:pt idx="3">
                  <c:v>450</c:v>
                </c:pt>
              </c:numCache>
            </c:numRef>
          </c:val>
          <c:shape val="cylinder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20009712"/>
        <c:axId val="320010272"/>
        <c:axId val="0"/>
      </c:bar3DChart>
      <c:catAx>
        <c:axId val="320009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0010272"/>
        <c:crosses val="autoZero"/>
        <c:auto val="1"/>
        <c:lblAlgn val="ctr"/>
        <c:lblOffset val="100"/>
        <c:noMultiLvlLbl val="0"/>
      </c:catAx>
      <c:valAx>
        <c:axId val="320010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0009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53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0328129401290816E-3"/>
          <c:y val="2.2680972481461457E-3"/>
          <c:w val="0.96562499999999996"/>
          <c:h val="0.8749969319022556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4"/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3"/>
              <c:layout>
                <c:manualLayout>
                  <c:x val="7.6347876008920179E-2"/>
                  <c:y val="-9.343631933900639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1544927639201315"/>
                  <c:y val="4.159563574732530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  <c:pt idx="4">
                  <c:v>Возврат остатков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218159.6</c:v>
                </c:pt>
                <c:pt idx="1">
                  <c:v>164100.5</c:v>
                </c:pt>
                <c:pt idx="2">
                  <c:v>186922</c:v>
                </c:pt>
                <c:pt idx="3">
                  <c:v>13165.8</c:v>
                </c:pt>
                <c:pt idx="4">
                  <c:v>-587.5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0464793529316411E-2"/>
          <c:y val="0.16822258353060487"/>
          <c:w val="0.5532695820682948"/>
          <c:h val="0.749794894584362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6.6575309938240013E-2"/>
                  <c:y val="-0.1197327789789738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6965903708023434E-3"/>
                  <c:y val="-8.048820786294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4386545094079311E-2"/>
                  <c:y val="-7.701583727164218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9.304925818807018E-2"/>
                  <c:y val="5.259956870888981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9203663163109382E-2"/>
                  <c:y val="8.4979874031090559E-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3.9016042844055581E-3"/>
                  <c:y val="-8.201973285019613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6.6658747844046476E-2"/>
                  <c:y val="-7.53019963593788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 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Лист1!$B$2:$B$9</c:f>
              <c:numCache>
                <c:formatCode>#,##0.00</c:formatCode>
                <c:ptCount val="8"/>
                <c:pt idx="0">
                  <c:v>67248.000000000015</c:v>
                </c:pt>
                <c:pt idx="1">
                  <c:v>350</c:v>
                </c:pt>
                <c:pt idx="2">
                  <c:v>45519.299999999996</c:v>
                </c:pt>
                <c:pt idx="3">
                  <c:v>41557.800000000003</c:v>
                </c:pt>
                <c:pt idx="4">
                  <c:v>487025.9</c:v>
                </c:pt>
                <c:pt idx="5">
                  <c:v>20865</c:v>
                </c:pt>
                <c:pt idx="6">
                  <c:v>20494.599999999999</c:v>
                </c:pt>
                <c:pt idx="7">
                  <c:v>1220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297548875659752"/>
          <c:y val="8.0982098855112969E-2"/>
          <c:w val="0.3702450638453651"/>
          <c:h val="0.900928742960183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0.13120029527559054"/>
                  <c:y val="-8.202478580064064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5614357775590554"/>
                  <c:y val="9.1805881409579154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450775098425198"/>
                      <c:h val="5.1914059306467801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Расходы на реализацию муниципальных программ</c:v>
                </c:pt>
                <c:pt idx="1">
                  <c:v>Непрограммные мероприятия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585887.6</c:v>
                </c:pt>
                <c:pt idx="1">
                  <c:v>98393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0.02097</cdr:x>
      <cdr:y>0.68985</cdr:y>
    </cdr:from>
    <cdr:to>
      <cdr:x>0.22826</cdr:x>
      <cdr:y>1</cdr:y>
    </cdr:to>
    <cdr:pic>
      <cdr:nvPicPr>
        <cdr:cNvPr id="2" name="Рисунок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220134" y="3932357"/>
          <a:ext cx="2176630" cy="176797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0.32458</cdr:x>
      <cdr:y>0.6795</cdr:y>
    </cdr:from>
    <cdr:to>
      <cdr:x>0.42478</cdr:x>
      <cdr:y>0.74332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408122" y="3873363"/>
          <a:ext cx="1052052" cy="3637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dirty="0"/>
        </a:p>
      </cdr:txBody>
    </cdr:sp>
  </cdr:relSizeAnchor>
  <cdr:relSizeAnchor xmlns:cdr="http://schemas.openxmlformats.org/drawingml/2006/chartDrawing">
    <cdr:from>
      <cdr:x>0.5</cdr:x>
      <cdr:y>0.72607</cdr:y>
    </cdr:from>
    <cdr:to>
      <cdr:x>0.56711</cdr:x>
      <cdr:y>0.76402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249974" y="4138835"/>
          <a:ext cx="704702" cy="2163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dirty="0"/>
        </a:p>
      </cdr:txBody>
    </cdr:sp>
  </cdr:relSizeAnchor>
  <cdr:relSizeAnchor xmlns:cdr="http://schemas.openxmlformats.org/drawingml/2006/chartDrawing">
    <cdr:from>
      <cdr:x>0.71507</cdr:x>
      <cdr:y>0.76402</cdr:y>
    </cdr:from>
    <cdr:to>
      <cdr:x>0.78062</cdr:x>
      <cdr:y>0.80541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508173" y="4355143"/>
          <a:ext cx="688258" cy="235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A563E-2E5A-4B47-B78B-4080834C1733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B3802-D951-47D5-ADEA-AC1B9B11A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018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4184E-171F-4B12-A4AC-40051AE7D01C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2DA0F-8227-403A-A351-244A76663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095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E0201-051B-4DC0-9483-89E1602FA36F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148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05.04.2024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302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05.04.2024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709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05.04.2024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40399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54647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39602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71226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55955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88840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73127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82861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258A18F-26F9-420C-93AA-CAC27DC6A9B8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1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CBE171-1FF9-4164-8161-58AECA6DD1FD}" type="slidenum">
              <a:rPr lang="ru-RU" smtClean="0">
                <a:solidFill>
                  <a:srgbClr val="514949"/>
                </a:solidFill>
              </a:rPr>
              <a:pPr/>
              <a:t>‹#›</a:t>
            </a:fld>
            <a:endParaRPr lang="ru-RU">
              <a:solidFill>
                <a:srgbClr val="51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1710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487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05.04.2024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29484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53030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83407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B4F176-0BC5-4EAE-B717-C68D5CB6168E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05.04.2024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C2A1C5F9-1A88-4274-A517-76AC3D88AE46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64095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E802A0-4C82-4405-8AD3-4EC3704BDDFC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05.04.2024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8DD5B-681B-4914-868E-38EA24BA4AA1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0096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pPr>
              <a:defRPr/>
            </a:pPr>
            <a:fld id="{FB90FC29-B18B-4EA7-A96B-BC48BC873923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05.04.2024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4DD260BE-FDA2-4905-BCE9-A193CC076590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5114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1CB507-9416-45C6-8CD2-4E5580F6C319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05.04.2024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31B082-45A8-4FD8-B5F1-1AD4DE15013B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10994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836C47-C8DB-4C3C-9771-5C16D094170B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05.04.2024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6C11F3-8A61-4B81-8549-7680EB712C5E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7053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9FF50D-54E4-4AA1-AD69-F0798EFB48D6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05.04.2024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3CE567-AA39-4A00-9A0C-27951F003866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99242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4F1E8F-C52E-49DD-95F9-55AE2F0A55E9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05.04.2024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DC022-A4EB-41AF-A256-EF646194C6A0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63751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2C18B9-AF07-4F22-9D1C-38CEF29F2C14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05.04.2024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BE4389-2CA7-4091-9C3C-69CDAFA06357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319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05.04.2024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79874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72A096-EE35-450C-85E8-DEF77CABD80D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05.04.2024</a:t>
            </a:fld>
            <a:endParaRPr lang="ru-RU">
              <a:solidFill>
                <a:srgbClr val="B31166"/>
              </a:solidFill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BFF663-E859-4FBF-B55C-22256A438724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30684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6692AF-BBE2-40E3-8F2B-771C02F88805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05.04.2024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ACEC46-717D-4B92-B076-5BC16A57A0BF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54261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6249EA-49F3-4C7C-8730-A3AA76E01F22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05.04.2024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85A08-665F-4675-B541-8348536EE854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57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05.04.2024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576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05.04.2024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62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05.04.2024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156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05.04.2024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670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05.04.2024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243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05.04.2024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015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05.04.2024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228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05.04.2024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21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05.04.2024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740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05.04.2024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547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05.04.2024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6535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05.04.2024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932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05.04.2024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145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05.04.2024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1198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05.04.2024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7869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05.04.2024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2823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05.04.2024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0263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05.04.2024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99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05.04.2024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0438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05.04.2024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161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05.04.2024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8014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05.04.2024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6043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05.04.2024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9554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05.04.2024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7446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4426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7888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8023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5827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91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05.04.2024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5401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5364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451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1370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545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5386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40777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7744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45952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6357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999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05.04.2024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4531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9423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05.04.2024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4991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05.04.2024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5769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05.04.2024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6195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05.04.2024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0051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05.04.2024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466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05.04.2024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9497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05.04.2024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11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05.04.2024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3140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05.04.2024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454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05.04.2024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306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05.04.2024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006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05.04.2024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3064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05.04.2024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93479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05.04.2024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1149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05.04.2024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2578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05.04.2024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8598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05.04.2024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213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05.04.2024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9042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36C0-6F51-4F7C-9082-54CB5E90A873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05.04.2024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0672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BEC7-A6EA-4C8D-B654-FB9CA957C1D0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05.04.2024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072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05.04.2024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0081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0729-C0B1-494C-AE65-13C937E008FE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05.04.2024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3316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B122-B592-4C92-86D8-5C1B1CE90586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05.04.2024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479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E3A8C-B35B-49CB-9AD3-203B88C242AE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05.04.2024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5515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4014-798F-4CAA-9D9B-2ABD25016584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05.04.2024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86681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9063-17A7-49DA-9BC5-92BA635F86B7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05.04.2024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73217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5D28C-3A95-4176-A77B-D2DE7C82456E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05.04.2024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8599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ED65-CD53-4585-A818-16154B673077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05.04.2024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0480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7556F-AB9E-42D3-9068-DAE8194CF3A0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05.04.2024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0150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E783-7552-4380-A694-1C1C41DF9EC4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05.04.2024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90100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05.04.2024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153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05.04.2024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2861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05.04.2024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6038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05.04.2024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2888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05.04.2024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6335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05.04.2024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0292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05.04.2024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1842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05.04.2024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87530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05.04.2024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93162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05.04.2024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88552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05.04.2024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5336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05.04.2024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403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05.04.2024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82208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05.04.2024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04280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05.04.2024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91714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05.04.2024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59666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05.04.2024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7387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05.04.2024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80662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05.04.2024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48580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05.04.2024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41306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05.04.2024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26614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05.04.2024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89318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05.04.2024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720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05.04.2024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7470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05.04.2024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6803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04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05.04.2024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793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  <p:sldLayoutId id="214748386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00C5EB5-362F-47E8-BC7F-8BD8FCF041F3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05.04.2024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13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05.04.2024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25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05.04.2024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745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258A18F-26F9-420C-93AA-CAC27DC6A9B8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687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3D999FE2-91FF-4163-B0A9-F44300B277E8}" type="datetimeFigureOut">
              <a:rPr lang="ru-RU" smtClean="0">
                <a:solidFill>
                  <a:srgbClr val="696464"/>
                </a:solidFill>
              </a:rPr>
              <a:pPr/>
              <a:t>05.04.2024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696464"/>
              </a:solidFill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7034C1FB-8DEA-4CA5-80C6-BDC1054F00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600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163" r:id="rId10"/>
    <p:sldLayoutId id="21474841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7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5.xml"/><Relationship Id="rId5" Type="http://schemas.openxmlformats.org/officeDocument/2006/relationships/image" Target="../media/image29.jpeg"/><Relationship Id="rId4" Type="http://schemas.openxmlformats.org/officeDocument/2006/relationships/image" Target="../media/image2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5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1079" y="1684834"/>
            <a:ext cx="10464800" cy="353943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БЮДЖЕТ ДЛЯ ГРАЖДАН</a:t>
            </a:r>
          </a:p>
          <a:p>
            <a:pPr algn="ctr"/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одготовлен на основе решения Совета Шуйского муниципального района от 21.12.2023 №73 «О бюджете Шуйского муниципального района на 2024 год и на плановый период 2025 и 2026 годов»</a:t>
            </a:r>
          </a:p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(актуальная редакция)</a:t>
            </a:r>
          </a:p>
        </p:txBody>
      </p:sp>
    </p:spTree>
    <p:extLst>
      <p:ext uri="{BB962C8B-B14F-4D97-AF65-F5344CB8AC3E}">
        <p14:creationId xmlns:p14="http://schemas.microsoft.com/office/powerpoint/2010/main" val="343741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136550"/>
            <a:ext cx="9660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Безвозмездные поступления на 2024 год – 581 760,4 тыс. рублей</a:t>
            </a:r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122169728"/>
              </p:ext>
            </p:extLst>
          </p:nvPr>
        </p:nvGraphicFramePr>
        <p:xfrm>
          <a:off x="2032000" y="897467"/>
          <a:ext cx="8754533" cy="566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776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3133" y="116632"/>
            <a:ext cx="967740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Расходы бюджета Шуйского муниципального района на </a:t>
            </a:r>
            <a:r>
              <a:rPr lang="ru-RU" dirty="0" smtClean="0">
                <a:solidFill>
                  <a:prstClr val="white"/>
                </a:solidFill>
              </a:rPr>
              <a:t>2024 </a:t>
            </a:r>
            <a:r>
              <a:rPr lang="ru-RU" dirty="0">
                <a:solidFill>
                  <a:prstClr val="white"/>
                </a:solidFill>
              </a:rPr>
              <a:t>год </a:t>
            </a:r>
            <a:r>
              <a:rPr lang="ru-RU" dirty="0" smtClean="0">
                <a:solidFill>
                  <a:prstClr val="white"/>
                </a:solidFill>
              </a:rPr>
              <a:t>– 683 161,3</a:t>
            </a:r>
          </a:p>
          <a:p>
            <a:pPr algn="ctr"/>
            <a:r>
              <a:rPr lang="ru-RU" dirty="0" smtClean="0">
                <a:solidFill>
                  <a:prstClr val="white"/>
                </a:solidFill>
              </a:rPr>
              <a:t>тыс</a:t>
            </a:r>
            <a:r>
              <a:rPr lang="ru-RU" dirty="0">
                <a:solidFill>
                  <a:prstClr val="white"/>
                </a:solidFill>
              </a:rPr>
              <a:t>. </a:t>
            </a:r>
            <a:r>
              <a:rPr lang="ru-RU" dirty="0" smtClean="0">
                <a:solidFill>
                  <a:prstClr val="white"/>
                </a:solidFill>
              </a:rPr>
              <a:t>рублей </a:t>
            </a:r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513901224"/>
              </p:ext>
            </p:extLst>
          </p:nvPr>
        </p:nvGraphicFramePr>
        <p:xfrm>
          <a:off x="1631503" y="692696"/>
          <a:ext cx="9409029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318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884392"/>
              </p:ext>
            </p:extLst>
          </p:nvPr>
        </p:nvGraphicFramePr>
        <p:xfrm>
          <a:off x="203199" y="196923"/>
          <a:ext cx="11675533" cy="6567392"/>
        </p:xfrm>
        <a:graphic>
          <a:graphicData uri="http://schemas.openxmlformats.org/drawingml/2006/table">
            <a:tbl>
              <a:tblPr firstRow="1" firstCol="1" bandRow="1"/>
              <a:tblGrid>
                <a:gridCol w="1019203"/>
                <a:gridCol w="7735331"/>
                <a:gridCol w="2920999"/>
              </a:tblGrid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Утверждено на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 (тыс. рублей)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7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248,0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147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0102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РФ и МО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1 857,9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0103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Функционирование законодательных (представительных) ОГВ и представительных органов МО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1 812,9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3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0104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Функционирование Правительства РФ, высших исполнительных ОГВ субъектов РФ, местных администраций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32 107,6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0105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Судебная система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2,1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7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0106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8 570,5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8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0111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Резервный фонд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300,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0113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22 597,0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350,0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981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0309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Гражданская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оборона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6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0310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Защита населения и территорий от ЧС природного и техногенного характера, пожарная безопасность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252,0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519,3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893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0405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Сельское хозяйство и рыболовство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1 693,6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0406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Водное хозяйство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415,2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0409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42 645,5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0412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765,0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41 557,8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0501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4 785,9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0502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35 640,0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0503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1 131,9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487 025,9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846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0701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Дошкольное образование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127 842,6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0702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341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979,6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0703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Дополнительное образование детей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8 943,3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3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0707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Молодежная политика и оздоровление детей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243,0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0709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8 017,4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20 865,0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839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0801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Культура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20 865,0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20 494,6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1001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2 052,9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Социальное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обеспечение населения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1 884,1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3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1004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Охрана семьи и детства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15 417,6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1006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Другие вопросы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области социальной политики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1 140,0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1 220,0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96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1102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Массовый спорт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1 220,0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097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53548" y="176981"/>
            <a:ext cx="5556320" cy="120032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Социально-значимые проекты, предусмотренные к финансированию за счет бюджета Шуйского муниципального района на 2024 год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1590" y="1576250"/>
            <a:ext cx="11791202" cy="520142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Осуществление деятельности по газификации в Шуйском муниципальном районе – 2 491,6 тыс. рублей;</a:t>
            </a:r>
          </a:p>
          <a:p>
            <a:endParaRPr lang="ru-RU" sz="1400" dirty="0"/>
          </a:p>
          <a:p>
            <a:r>
              <a:rPr lang="ru-RU" sz="1400" dirty="0" smtClean="0"/>
              <a:t>Содержание и текущий ремонт дорожной сети Шуйского муниципального района – 19 455,7 тыс. рублей;</a:t>
            </a:r>
          </a:p>
          <a:p>
            <a:endParaRPr lang="ru-RU" sz="1400" dirty="0" smtClean="0"/>
          </a:p>
          <a:p>
            <a:r>
              <a:rPr lang="ru-RU" sz="1400" dirty="0" smtClean="0"/>
              <a:t> Проектирование </a:t>
            </a:r>
            <a:r>
              <a:rPr lang="ru-RU" sz="1400" dirty="0"/>
              <a:t>строительства (реконструкции), капитального ремонта, строительство (реконструкция), капитальный ремонт, ремонт и содержание автомобильных дорог общего пользования местного значения, в том числе на формирование муниципальных дорожных </a:t>
            </a:r>
            <a:r>
              <a:rPr lang="ru-RU" sz="1400" dirty="0" smtClean="0"/>
              <a:t>фондов – 21 710, 4 тыс. рублей;</a:t>
            </a:r>
          </a:p>
          <a:p>
            <a:endParaRPr lang="ru-RU" sz="1400" dirty="0"/>
          </a:p>
          <a:p>
            <a:r>
              <a:rPr lang="ru-RU" sz="1400" dirty="0" smtClean="0"/>
              <a:t>Капитальный ремонт объектов дошкольного образования в рамках реализации социально значимого проекта «Создание безопасных условий пребывания в дошкольных образовательных организациях, дошкольных группах в муниципальных общеобразовательных организациях» - 8 080,8 тыс. рублей;</a:t>
            </a:r>
          </a:p>
          <a:p>
            <a:endParaRPr lang="ru-RU" sz="1400" dirty="0"/>
          </a:p>
          <a:p>
            <a:r>
              <a:rPr lang="ru-RU" sz="1400" dirty="0"/>
              <a:t>Оснащение прогулочных площадок муниципальных образовательных организаций, реализующих программу дошкольного </a:t>
            </a:r>
            <a:r>
              <a:rPr lang="ru-RU" sz="1400" dirty="0" smtClean="0"/>
              <a:t>образования – 2 714,3 тыс. рублей;</a:t>
            </a:r>
          </a:p>
          <a:p>
            <a:endParaRPr lang="ru-RU" sz="1400" dirty="0"/>
          </a:p>
          <a:p>
            <a:r>
              <a:rPr lang="ru-RU" sz="1400" dirty="0" smtClean="0"/>
              <a:t>Модернизация школьных систем образования – 126 231,9  тыс. рублей;</a:t>
            </a:r>
          </a:p>
          <a:p>
            <a:endParaRPr lang="ru-RU" sz="1400" dirty="0" smtClean="0"/>
          </a:p>
          <a:p>
            <a:r>
              <a:rPr lang="ru-RU" sz="1400" dirty="0" smtClean="0"/>
              <a:t>Предоставление мер социальной поддержки в части организации подвоза учащихся, проживающих на территории Шуйского муниципального района, к муниципальным образовательным учреждениям и обратно – 990,0 тыс. рублей;</a:t>
            </a:r>
          </a:p>
          <a:p>
            <a:endParaRPr lang="ru-RU" sz="1400" dirty="0"/>
          </a:p>
          <a:p>
            <a:endParaRPr lang="ru-RU" sz="1600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8078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111008" y="836713"/>
            <a:ext cx="2030015" cy="1218009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900" dirty="0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392145" y="4869160"/>
            <a:ext cx="2030015" cy="1218009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900" dirty="0">
              <a:solidFill>
                <a:prstClr val="white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831123"/>
              </p:ext>
            </p:extLst>
          </p:nvPr>
        </p:nvGraphicFramePr>
        <p:xfrm>
          <a:off x="597309" y="713503"/>
          <a:ext cx="11281424" cy="4841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26091"/>
                <a:gridCol w="2455333"/>
              </a:tblGrid>
              <a:tr h="209953"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Муниципальные программы Шуйского муниципального района</a:t>
                      </a:r>
                      <a:endParaRPr lang="ru-RU" sz="1200" b="0" u="none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Сумма на 2024</a:t>
                      </a:r>
                      <a:r>
                        <a:rPr lang="ru-RU" sz="1200" b="0" u="none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год </a:t>
                      </a:r>
                    </a:p>
                    <a:p>
                      <a:pPr algn="ctr"/>
                      <a:r>
                        <a:rPr lang="ru-RU" sz="1200" b="0" u="none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(тыс. рублей)</a:t>
                      </a:r>
                      <a:endParaRPr lang="ru-RU" sz="1200" b="0" u="none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79193">
                <a:tc>
                  <a:txBody>
                    <a:bodyPr/>
                    <a:lstStyle/>
                    <a:p>
                      <a:pPr algn="l"/>
                      <a:r>
                        <a:rPr lang="ru-RU" sz="120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«Совершенствование управления муниципальной собственностью Шуйского муниципального района»</a:t>
                      </a:r>
                      <a:endParaRPr lang="ru-RU" sz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994,3</a:t>
                      </a:r>
                      <a:endParaRPr lang="ru-RU" sz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17768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«Совершенствование организации</a:t>
                      </a:r>
                      <a:r>
                        <a:rPr lang="ru-RU" sz="120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муниципального управления»</a:t>
                      </a:r>
                      <a:endParaRPr lang="ru-RU" sz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20 871,8</a:t>
                      </a:r>
                      <a:endParaRPr lang="ru-RU" sz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417768">
                <a:tc>
                  <a:txBody>
                    <a:bodyPr/>
                    <a:lstStyle/>
                    <a:p>
                      <a:pPr algn="l"/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«Развитие автомобильных дорог Шуйского муниципального района»</a:t>
                      </a:r>
                      <a:endParaRPr lang="ru-RU" sz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33 135,2</a:t>
                      </a:r>
                      <a:endParaRPr lang="ru-RU" sz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8884">
                <a:tc>
                  <a:txBody>
                    <a:bodyPr/>
                    <a:lstStyle/>
                    <a:p>
                      <a:pPr algn="l"/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«Экономическое развитие Шуйского муниципального района»</a:t>
                      </a:r>
                    </a:p>
                    <a:p>
                      <a:pPr algn="l"/>
                      <a:endParaRPr lang="ru-RU" sz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568,0</a:t>
                      </a:r>
                      <a:endParaRPr lang="ru-RU" sz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«Развитие системы образования Шуйского муниципального района»</a:t>
                      </a:r>
                      <a:endParaRPr lang="ru-RU" sz="120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/>
                      <a:endParaRPr lang="ru-RU" sz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475 600,3</a:t>
                      </a:r>
                      <a:endParaRPr lang="ru-RU" sz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algn="l"/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«Обеспечение безопасности граждан, профилактика правонарушений, коррупции и противодействие незаконному обороту наркотических средств на территории Шуйского муниципального района»</a:t>
                      </a:r>
                    </a:p>
                    <a:p>
                      <a:pPr algn="l"/>
                      <a:endParaRPr lang="ru-RU" sz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577,4</a:t>
                      </a:r>
                      <a:endParaRPr lang="ru-RU" sz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algn="l"/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«Развитие культуры в Шуйском муниципальном районе»</a:t>
                      </a:r>
                    </a:p>
                    <a:p>
                      <a:pPr algn="l"/>
                      <a:endParaRPr lang="ru-RU" sz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20 316,3</a:t>
                      </a:r>
                      <a:endParaRPr lang="ru-RU" sz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algn="l"/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«Обеспечение качественным жильем и услугами жилищно-коммунального хозяйства населения Шуйского муниципального района»</a:t>
                      </a:r>
                    </a:p>
                    <a:p>
                      <a:pPr algn="l"/>
                      <a:endParaRPr lang="ru-RU" sz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32 670,9</a:t>
                      </a:r>
                      <a:endParaRPr lang="ru-RU" sz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417768">
                <a:tc>
                  <a:txBody>
                    <a:bodyPr/>
                    <a:lstStyle/>
                    <a:p>
                      <a:pPr algn="l"/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«Развитие физической культуры в Шуйском муниципальном районе»</a:t>
                      </a:r>
                      <a:endParaRPr lang="ru-RU" sz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1 153,3</a:t>
                      </a:r>
                      <a:endParaRPr lang="ru-RU" sz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250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3270" y="400390"/>
            <a:ext cx="6364906" cy="7386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Шуйского муниципального района «Совершенствование управления муниципальной собственностью Шуйского муниципального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района»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141666"/>
              </p:ext>
            </p:extLst>
          </p:nvPr>
        </p:nvGraphicFramePr>
        <p:xfrm>
          <a:off x="1703511" y="1988842"/>
          <a:ext cx="9421690" cy="361609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332289"/>
                <a:gridCol w="4089401"/>
              </a:tblGrid>
              <a:tr h="99605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Приоритетные направления муниципальной программы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Сумма на 20</a:t>
                      </a:r>
                      <a:r>
                        <a:rPr lang="en-US" sz="1400" dirty="0" smtClean="0"/>
                        <a:t>2</a:t>
                      </a:r>
                      <a:r>
                        <a:rPr lang="ru-RU" sz="1400" dirty="0" smtClean="0"/>
                        <a:t>4 год, тыс. руб.</a:t>
                      </a:r>
                      <a:endParaRPr lang="ru-RU" sz="1400" dirty="0"/>
                    </a:p>
                  </a:txBody>
                  <a:tcPr/>
                </a:tc>
              </a:tr>
              <a:tr h="54207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Расходы на исполнение программы - всего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994,3</a:t>
                      </a:r>
                      <a:endParaRPr lang="ru-RU" sz="1400" dirty="0"/>
                    </a:p>
                  </a:txBody>
                  <a:tcPr/>
                </a:tc>
              </a:tr>
              <a:tr h="103898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Проведение технической инвентаризации объектов недвижимости и оценки муниципального имущества</a:t>
                      </a:r>
                      <a:r>
                        <a:rPr lang="ru-RU" sz="1400" baseline="0" dirty="0" smtClean="0"/>
                        <a:t> Шуйского муниципального района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697,3</a:t>
                      </a:r>
                    </a:p>
                  </a:txBody>
                  <a:tcPr/>
                </a:tc>
              </a:tr>
              <a:tr h="103898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Проведение кадастровых</a:t>
                      </a:r>
                      <a:r>
                        <a:rPr lang="ru-RU" sz="1400" baseline="0" dirty="0" smtClean="0"/>
                        <a:t> работ в отношении земельных участков, государственная собственность на которые не разграничена, и находящихся в собственности Шуйского муниципального района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297,0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176" y="400390"/>
            <a:ext cx="1979712" cy="158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9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9868" cy="16529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37219" y="693944"/>
            <a:ext cx="842493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Муниципальная программа Шуйского муниципального района </a:t>
            </a:r>
            <a:r>
              <a:rPr lang="ru-RU" sz="1400" dirty="0" smtClean="0">
                <a:solidFill>
                  <a:prstClr val="black"/>
                </a:solidFill>
              </a:rPr>
              <a:t>«Совершенствование организации муниципального управления»</a:t>
            </a:r>
            <a:endParaRPr lang="ru-RU" sz="1400" dirty="0">
              <a:solidFill>
                <a:prstClr val="black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740084"/>
              </p:ext>
            </p:extLst>
          </p:nvPr>
        </p:nvGraphicFramePr>
        <p:xfrm>
          <a:off x="524934" y="1753806"/>
          <a:ext cx="11116733" cy="373650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467600"/>
                <a:gridCol w="3649133"/>
              </a:tblGrid>
              <a:tr h="32072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Приоритетные направления муниципальной программы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Сумма на 20</a:t>
                      </a:r>
                      <a:r>
                        <a:rPr lang="en-US" sz="1400" dirty="0" smtClean="0"/>
                        <a:t>2</a:t>
                      </a:r>
                      <a:r>
                        <a:rPr lang="ru-RU" sz="1400" dirty="0" smtClean="0"/>
                        <a:t>4 год, тыс. руб.</a:t>
                      </a:r>
                      <a:endParaRPr lang="ru-RU" sz="1400" dirty="0"/>
                    </a:p>
                  </a:txBody>
                  <a:tcPr/>
                </a:tc>
              </a:tr>
              <a:tr h="236623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Расходы на исполнение программы - всего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20 871,8</a:t>
                      </a:r>
                      <a:endParaRPr lang="ru-RU" sz="1200" b="1" dirty="0"/>
                    </a:p>
                  </a:txBody>
                  <a:tcPr/>
                </a:tc>
              </a:tr>
              <a:tr h="41127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Осуществление полномочий органов местного самоуправления Шуйского</a:t>
                      </a:r>
                      <a:r>
                        <a:rPr lang="ru-RU" sz="1200" baseline="0" dirty="0" smtClean="0"/>
                        <a:t> муниципального района в сфере архивного дела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895,2</a:t>
                      </a:r>
                    </a:p>
                  </a:txBody>
                  <a:tcPr/>
                </a:tc>
              </a:tr>
              <a:tr h="46207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Организация</a:t>
                      </a:r>
                      <a:r>
                        <a:rPr lang="ru-RU" sz="1200" baseline="0" dirty="0" smtClean="0"/>
                        <a:t> предоставления государственных и муниципальных услуг на базе УРМ МКУ </a:t>
                      </a:r>
                      <a:r>
                        <a:rPr lang="ru-RU" sz="1200" baseline="0" dirty="0" err="1" smtClean="0"/>
                        <a:t>г.о</a:t>
                      </a:r>
                      <a:r>
                        <a:rPr lang="ru-RU" sz="1200" baseline="0" dirty="0" smtClean="0"/>
                        <a:t>. Шуя «Многофункциональный центр предоставления государственных и муниципальных услуг»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416,4</a:t>
                      </a:r>
                      <a:endParaRPr lang="ru-RU" sz="1200" b="1" dirty="0" smtClean="0"/>
                    </a:p>
                  </a:txBody>
                  <a:tcPr/>
                </a:tc>
              </a:tr>
              <a:tr h="4233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Осуществление дополнительного</a:t>
                      </a:r>
                      <a:r>
                        <a:rPr lang="ru-RU" sz="1200" baseline="0" dirty="0" smtClean="0"/>
                        <a:t> пенсионного обеспечения за выслугу лет лицам, замещавшим выборные муниципальные должности и должности муниципальной службы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2 052,9</a:t>
                      </a:r>
                    </a:p>
                  </a:txBody>
                  <a:tcPr/>
                </a:tc>
              </a:tr>
              <a:tr h="3933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Обеспечение деятельности</a:t>
                      </a:r>
                      <a:r>
                        <a:rPr lang="ru-RU" sz="1200" baseline="0" dirty="0" smtClean="0"/>
                        <a:t> МКУ «Управление административно-хозяйственного обеспечения»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13 152,2</a:t>
                      </a:r>
                    </a:p>
                  </a:txBody>
                  <a:tcPr/>
                </a:tc>
              </a:tr>
              <a:tr h="2148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 деятельности МКУ «Единая дежурно-диспетчерская служба Шуйского муниципального района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3 759,5</a:t>
                      </a:r>
                    </a:p>
                  </a:txBody>
                  <a:tcPr/>
                </a:tc>
              </a:tr>
              <a:tr h="20178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Осуществление отдельных государственных полномочий в сфере административных правонарушений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11,8</a:t>
                      </a:r>
                    </a:p>
                  </a:txBody>
                  <a:tcPr/>
                </a:tc>
              </a:tr>
              <a:tr h="20178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Осуществление полномочий по созданию и организации деятельности комиссии по делам несовершеннолетних и защите их прав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583,8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059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0824" y="6650"/>
            <a:ext cx="1919359" cy="172819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850" y="151295"/>
            <a:ext cx="4032448" cy="18268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0891" y="219021"/>
            <a:ext cx="415123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Муниципальная программа Шуйского муниципального района</a:t>
            </a:r>
          </a:p>
          <a:p>
            <a:pPr algn="ctr"/>
            <a:r>
              <a:rPr lang="ru-RU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«Развитие автомобильных дорог Шуйского муниципального района»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528641"/>
              </p:ext>
            </p:extLst>
          </p:nvPr>
        </p:nvGraphicFramePr>
        <p:xfrm>
          <a:off x="362491" y="2132777"/>
          <a:ext cx="11535407" cy="3695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45109"/>
                <a:gridCol w="1890298"/>
              </a:tblGrid>
              <a:tr h="58793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Приоритетные направления муниципальной программы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Сумма на 2024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год, тыс. руб.</a:t>
                      </a:r>
                      <a:endParaRPr lang="ru-RU" sz="1400" dirty="0"/>
                    </a:p>
                  </a:txBody>
                  <a:tcPr/>
                </a:tc>
              </a:tr>
              <a:tr h="31997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Расходы на исполнение программы - всего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33 135,2</a:t>
                      </a:r>
                      <a:endParaRPr lang="ru-RU" sz="1200" dirty="0"/>
                    </a:p>
                  </a:txBody>
                  <a:tcPr anchor="ctr"/>
                </a:tc>
              </a:tr>
              <a:tr h="321989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Содержание автомобильных дорог местного значения Шуйского муниципального района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4 812,9</a:t>
                      </a:r>
                    </a:p>
                  </a:txBody>
                  <a:tcPr anchor="ctr"/>
                </a:tc>
              </a:tr>
              <a:tr h="2901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Текущий ремонт дорожной сети Шуйского муниципального района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4 762,7</a:t>
                      </a:r>
                    </a:p>
                  </a:txBody>
                  <a:tcPr anchor="ctr"/>
                </a:tc>
              </a:tr>
              <a:tr h="425085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Иные мероприятия в области дорожного хозяйства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369,8</a:t>
                      </a:r>
                    </a:p>
                  </a:txBody>
                  <a:tcPr anchor="ctr"/>
                </a:tc>
              </a:tr>
              <a:tr h="595119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Проектирование строительства (реконструкции),</a:t>
                      </a:r>
                      <a:r>
                        <a:rPr lang="ru-RU" sz="1200" baseline="0" dirty="0" smtClean="0"/>
                        <a:t> капитального ремонта, строительство (реконструкция), капитальный ремонт, ремонт и содержание автомобильных дорог общего пользования местного значения, в том числе на формирование муниципальных дорожных фондов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21 710,4</a:t>
                      </a:r>
                    </a:p>
                  </a:txBody>
                  <a:tcPr anchor="ctr"/>
                </a:tc>
              </a:tr>
              <a:tr h="378942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Строительство (реконструкция), капитальный ремонт и ремонт автомобильных дорог общего пользования местного значения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1 409,4</a:t>
                      </a:r>
                    </a:p>
                  </a:txBody>
                  <a:tcPr anchor="ctr"/>
                </a:tc>
              </a:tr>
              <a:tr h="254568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Установка</a:t>
                      </a:r>
                      <a:r>
                        <a:rPr lang="ru-RU" sz="1200" baseline="0" dirty="0" smtClean="0"/>
                        <a:t> дорожных знаков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50,0</a:t>
                      </a:r>
                    </a:p>
                  </a:txBody>
                  <a:tcPr anchor="ctr"/>
                </a:tc>
              </a:tr>
              <a:tr h="354545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Размещение материалов по формированию законопослушного поведения участников дорожного движения и профилактике дорожно-транспортного травматизма на интернет ресурсах администрации Шуйского муниципального района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20,0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588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938" y="3789040"/>
            <a:ext cx="3347864" cy="25108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0808" y="116632"/>
            <a:ext cx="8897699" cy="523220"/>
          </a:xfrm>
          <a:prstGeom prst="rect">
            <a:avLst/>
          </a:prstGeom>
          <a:gradFill>
            <a:gsLst>
              <a:gs pos="0">
                <a:srgbClr val="00B0F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white"/>
                </a:solidFill>
              </a:rPr>
              <a:t>Муниципальная программа Шуйского муниципального района «Экономическое развитие Шуйского муниципального </a:t>
            </a:r>
            <a:r>
              <a:rPr lang="ru-RU" sz="1400" dirty="0" smtClean="0">
                <a:solidFill>
                  <a:prstClr val="white"/>
                </a:solidFill>
              </a:rPr>
              <a:t>района»</a:t>
            </a:r>
            <a:endParaRPr lang="ru-RU" sz="1400" dirty="0">
              <a:solidFill>
                <a:prstClr val="white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306540"/>
              </p:ext>
            </p:extLst>
          </p:nvPr>
        </p:nvGraphicFramePr>
        <p:xfrm>
          <a:off x="333999" y="1140501"/>
          <a:ext cx="7381086" cy="402703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6134534"/>
                <a:gridCol w="1246552"/>
              </a:tblGrid>
              <a:tr h="60047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Приоритетные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направления муниципальной программы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Сумма на 2024 год, тыс. рублей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</a:tr>
              <a:tr h="26211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effectLst/>
                        </a:rPr>
                        <a:t>Расходы на исполнение программы -</a:t>
                      </a:r>
                      <a:r>
                        <a:rPr lang="ru-RU" sz="1200" b="1" baseline="0" dirty="0" smtClean="0">
                          <a:effectLst/>
                        </a:rPr>
                        <a:t> всего</a:t>
                      </a:r>
                      <a:endParaRPr lang="ru-RU" sz="1200" b="1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dk1"/>
                          </a:solidFill>
                          <a:effectLst/>
                        </a:rPr>
                        <a:t>568,0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</a:tr>
              <a:tr h="27799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Организация</a:t>
                      </a:r>
                      <a:r>
                        <a:rPr lang="ru-RU" sz="1200" baseline="0" dirty="0" smtClean="0"/>
                        <a:t> выставочно-ярмарочной деятельности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</a:tr>
              <a:tr h="77204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Предоставление субсиди</a:t>
                      </a:r>
                      <a:r>
                        <a:rPr lang="ru-RU" sz="1200" baseline="0" dirty="0" smtClean="0"/>
                        <a:t>й субъектам малого и среднего предпринимательства, а также физическим лицам, не являющимся индивидуальными предпринимателями и применяющим специальный налоговый режим «налог на профессиональный доход» на отдельные виды затрат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258,0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</a:tr>
              <a:tr h="145830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Предоставлений субсидий из бюджета Шуйского муниципального района юридическим лицам, индивидуальным предпринимателям,  физическим лицам, не являющимся индивидуальными предпринимателями и применяющим специальный налоговый режим «Налог на профессиональный доход» на возмещение стоимости горюче-смазочных материалов при доставке автомобильным транспортом социально значимых товаров в отдаленные, труднодоступные и малонаселенные пункты Шуйского муниципального района, а также населенные пункты, в которых отсутствуют торговые объекты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200,0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</a:tr>
              <a:tr h="29346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Проведение работ по ликвидации борщевика Сосновского на землях сельскохозяйственного назначения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7875952" y="809980"/>
            <a:ext cx="4104382" cy="29790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white"/>
                </a:solidFill>
              </a:rPr>
              <a:t>Целью Программы является </a:t>
            </a:r>
            <a:r>
              <a:rPr lang="ru-RU" sz="1200" dirty="0" smtClean="0">
                <a:solidFill>
                  <a:prstClr val="white"/>
                </a:solidFill>
              </a:rPr>
              <a:t>создание благоприятных условий для развития субъектов малого и среднего предпринимательства, а также физических лиц, не являющихся индивидуальными предпринимателями и применяющих специальный налоговый режим «Налог на профессиональный доход», создание благоприятной среды для развития сельского хозяйства на территории Шуйского муниципального района</a:t>
            </a:r>
            <a:endParaRPr lang="ru-RU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66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36" y="3881283"/>
            <a:ext cx="3495708" cy="2330472"/>
          </a:xfrm>
          <a:prstGeom prst="rect">
            <a:avLst/>
          </a:prstGeom>
          <a:effectLst>
            <a:softEdge rad="381000"/>
          </a:effectLst>
        </p:spPr>
      </p:pic>
      <p:sp>
        <p:nvSpPr>
          <p:cNvPr id="6" name="TextBox 5"/>
          <p:cNvSpPr txBox="1"/>
          <p:nvPr/>
        </p:nvSpPr>
        <p:spPr>
          <a:xfrm>
            <a:off x="2045110" y="260648"/>
            <a:ext cx="958886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cmpd="sng">
            <a:solidFill>
              <a:schemeClr val="bg1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Муниципальная программа Шуйского муниципального района «Развитие системы образования Шуйского муниципального района»</a:t>
            </a:r>
            <a:endParaRPr lang="ru-RU" sz="16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3" descr="C:\Documents and Settings\B\Local Settings\Temporary Internet Files\Content.IE5\B8WMFBCT\MC90043481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35" y="361114"/>
            <a:ext cx="1634273" cy="163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26877" y="5394597"/>
            <a:ext cx="1008112" cy="1192092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492617"/>
              </p:ext>
            </p:extLst>
          </p:nvPr>
        </p:nvGraphicFramePr>
        <p:xfrm>
          <a:off x="3395893" y="1027033"/>
          <a:ext cx="8361182" cy="4367564"/>
        </p:xfrm>
        <a:graphic>
          <a:graphicData uri="http://schemas.openxmlformats.org/drawingml/2006/table">
            <a:tbl>
              <a:tblPr firstRow="1" bandRow="1">
                <a:effectLst/>
                <a:tableStyleId>{7DF18680-E054-41AD-8BC1-D1AEF772440D}</a:tableStyleId>
              </a:tblPr>
              <a:tblGrid>
                <a:gridCol w="5533544"/>
                <a:gridCol w="2827638"/>
              </a:tblGrid>
              <a:tr h="991425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strike="noStrike" dirty="0" smtClean="0">
                          <a:ln w="0" cmpd="sng">
                            <a:solidFill>
                              <a:schemeClr val="tx1"/>
                            </a:solidFill>
                            <a:bevel/>
                          </a:ln>
                          <a:noFill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Приоритетные направления муниципальной программы</a:t>
                      </a:r>
                      <a:endParaRPr lang="ru-RU" sz="1400" b="0" i="1" strike="noStrike" dirty="0">
                        <a:ln w="0" cmpd="sng">
                          <a:solidFill>
                            <a:schemeClr val="tx1"/>
                          </a:solidFill>
                          <a:bevel/>
                        </a:ln>
                        <a:noFill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strike="noStrike" dirty="0" smtClean="0">
                          <a:ln w="0" cmpd="sng">
                            <a:solidFill>
                              <a:schemeClr val="tx1"/>
                            </a:solidFill>
                            <a:bevel/>
                          </a:ln>
                          <a:noFill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Сумма на 2024 год, тыс. руб.</a:t>
                      </a:r>
                      <a:endParaRPr lang="ru-RU" sz="1400" b="0" i="1" strike="noStrike" dirty="0">
                        <a:ln w="0" cmpd="sng">
                          <a:solidFill>
                            <a:schemeClr val="tx1"/>
                          </a:solidFill>
                          <a:bevel/>
                        </a:ln>
                        <a:noFill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noFill/>
                  </a:tcPr>
                </a:tc>
              </a:tr>
              <a:tr h="474355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strike="noStrike" dirty="0" smtClean="0">
                          <a:ln w="0" cmpd="sng">
                            <a:solidFill>
                              <a:schemeClr val="tx1"/>
                            </a:solidFill>
                            <a:bevel/>
                          </a:ln>
                          <a:noFill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Расходы на исполнение программы - всего</a:t>
                      </a:r>
                      <a:endParaRPr lang="ru-RU" sz="1400" b="0" i="1" strike="noStrike" dirty="0">
                        <a:ln w="0" cmpd="sng">
                          <a:solidFill>
                            <a:schemeClr val="tx1"/>
                          </a:solidFill>
                          <a:bevel/>
                        </a:ln>
                        <a:noFill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strike="noStrike" dirty="0" smtClean="0">
                          <a:ln w="0" cmpd="sng">
                            <a:solidFill>
                              <a:schemeClr val="tx1"/>
                            </a:solidFill>
                            <a:bevel/>
                          </a:ln>
                          <a:noFill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475 </a:t>
                      </a:r>
                      <a:r>
                        <a:rPr lang="ru-RU" sz="1400" b="0" i="1" strike="noStrike" dirty="0" smtClean="0">
                          <a:ln w="0" cmpd="sng">
                            <a:solidFill>
                              <a:schemeClr val="tx1"/>
                            </a:solidFill>
                            <a:bevel/>
                          </a:ln>
                          <a:noFill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600,3</a:t>
                      </a:r>
                      <a:endParaRPr lang="ru-RU" sz="1400" b="0" i="1" strike="noStrike" dirty="0">
                        <a:ln w="0" cmpd="sng">
                          <a:solidFill>
                            <a:schemeClr val="tx1"/>
                          </a:solidFill>
                          <a:bevel/>
                        </a:ln>
                        <a:noFill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noFill/>
                  </a:tcPr>
                </a:tc>
              </a:tr>
              <a:tr h="510472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strike="noStrike" dirty="0" smtClean="0">
                          <a:ln w="0" cmpd="sng">
                            <a:solidFill>
                              <a:schemeClr val="tx1"/>
                            </a:solidFill>
                            <a:bevel/>
                          </a:ln>
                          <a:noFill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Совершенствование системы дошкольного образования</a:t>
                      </a:r>
                      <a:endParaRPr lang="ru-RU" sz="1400" b="0" i="1" strike="noStrike" dirty="0">
                        <a:ln w="0" cmpd="sng">
                          <a:solidFill>
                            <a:schemeClr val="tx1"/>
                          </a:solidFill>
                          <a:bevel/>
                        </a:ln>
                        <a:noFill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strike="noStrike" dirty="0" smtClean="0">
                          <a:ln w="0" cmpd="sng">
                            <a:solidFill>
                              <a:schemeClr val="tx1"/>
                            </a:solidFill>
                            <a:bevel/>
                          </a:ln>
                          <a:noFill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127 </a:t>
                      </a:r>
                      <a:r>
                        <a:rPr lang="ru-RU" sz="1400" b="0" i="1" strike="noStrike" dirty="0" smtClean="0">
                          <a:ln w="0" cmpd="sng">
                            <a:solidFill>
                              <a:schemeClr val="tx1"/>
                            </a:solidFill>
                            <a:bevel/>
                          </a:ln>
                          <a:noFill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842,6</a:t>
                      </a:r>
                      <a:endParaRPr lang="ru-RU" sz="1400" b="0" i="1" strike="noStrike" dirty="0" smtClean="0">
                        <a:ln w="0" cmpd="sng">
                          <a:solidFill>
                            <a:schemeClr val="tx1"/>
                          </a:solidFill>
                          <a:bevel/>
                        </a:ln>
                        <a:noFill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noFill/>
                  </a:tcPr>
                </a:tc>
              </a:tr>
              <a:tr h="558040">
                <a:tc>
                  <a:txBody>
                    <a:bodyPr/>
                    <a:lstStyle/>
                    <a:p>
                      <a:pPr algn="ctr"/>
                      <a:endParaRPr lang="ru-RU" sz="1400" b="0" i="1" strike="noStrike" dirty="0" smtClean="0">
                        <a:ln w="0" cmpd="sng">
                          <a:solidFill>
                            <a:schemeClr val="tx1"/>
                          </a:solidFill>
                          <a:bevel/>
                        </a:ln>
                        <a:noFill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1400" b="0" i="1" strike="noStrike" dirty="0" smtClean="0">
                          <a:ln w="0" cmpd="sng">
                            <a:solidFill>
                              <a:schemeClr val="tx1"/>
                            </a:solidFill>
                            <a:bevel/>
                          </a:ln>
                          <a:noFill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Совершенствование системы начального общего</a:t>
                      </a:r>
                      <a:r>
                        <a:rPr lang="ru-RU" sz="1400" b="0" i="1" strike="noStrike" baseline="0" dirty="0" smtClean="0">
                          <a:ln w="0" cmpd="sng">
                            <a:solidFill>
                              <a:schemeClr val="tx1"/>
                            </a:solidFill>
                            <a:bevel/>
                          </a:ln>
                          <a:noFill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основного общего, среднего общего образования</a:t>
                      </a:r>
                    </a:p>
                    <a:p>
                      <a:pPr algn="ctr"/>
                      <a:endParaRPr lang="ru-RU" sz="1400" b="0" i="1" strike="noStrike" dirty="0">
                        <a:ln w="0" cmpd="sng">
                          <a:solidFill>
                            <a:schemeClr val="tx1"/>
                          </a:solidFill>
                          <a:bevel/>
                        </a:ln>
                        <a:noFill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strike="noStrike" dirty="0" smtClean="0">
                          <a:ln w="0" cmpd="sng">
                            <a:solidFill>
                              <a:schemeClr val="tx1"/>
                            </a:solidFill>
                            <a:bevel/>
                          </a:ln>
                          <a:noFill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337 </a:t>
                      </a:r>
                      <a:r>
                        <a:rPr lang="ru-RU" sz="1400" b="0" i="1" strike="noStrike" dirty="0" smtClean="0">
                          <a:ln w="0" cmpd="sng">
                            <a:solidFill>
                              <a:schemeClr val="tx1"/>
                            </a:solidFill>
                            <a:bevel/>
                          </a:ln>
                          <a:noFill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315,5</a:t>
                      </a:r>
                      <a:endParaRPr lang="ru-RU" sz="1400" b="0" i="1" strike="noStrike" dirty="0" smtClean="0">
                        <a:ln w="0" cmpd="sng">
                          <a:solidFill>
                            <a:schemeClr val="tx1"/>
                          </a:solidFill>
                          <a:bevel/>
                        </a:ln>
                        <a:noFill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noFill/>
                  </a:tcPr>
                </a:tc>
              </a:tr>
              <a:tr h="723216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strike="noStrike" dirty="0" smtClean="0">
                          <a:ln w="0" cmpd="sng">
                            <a:solidFill>
                              <a:schemeClr val="tx1"/>
                            </a:solidFill>
                            <a:bevel/>
                          </a:ln>
                          <a:noFill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Совершенствование системы </a:t>
                      </a:r>
                      <a:r>
                        <a:rPr lang="ru-RU" sz="1400" b="0" i="1" strike="noStrike" baseline="0" dirty="0" smtClean="0">
                          <a:ln w="0" cmpd="sng">
                            <a:solidFill>
                              <a:schemeClr val="tx1"/>
                            </a:solidFill>
                            <a:bevel/>
                          </a:ln>
                          <a:noFill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дополнительного образования</a:t>
                      </a:r>
                      <a:endParaRPr lang="ru-RU" sz="1400" b="0" i="1" strike="noStrike" dirty="0">
                        <a:ln w="0" cmpd="sng">
                          <a:solidFill>
                            <a:schemeClr val="tx1"/>
                          </a:solidFill>
                          <a:bevel/>
                        </a:ln>
                        <a:noFill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strike="noStrike" dirty="0" smtClean="0">
                          <a:ln w="0" cmpd="sng">
                            <a:solidFill>
                              <a:schemeClr val="tx1"/>
                            </a:solidFill>
                            <a:bevel/>
                          </a:ln>
                          <a:noFill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9 158,3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1" strike="noStrike" dirty="0" smtClean="0">
                        <a:ln w="0" cmpd="sng">
                          <a:solidFill>
                            <a:schemeClr val="tx1"/>
                          </a:solidFill>
                          <a:bevel/>
                        </a:ln>
                        <a:noFill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noFill/>
                  </a:tcPr>
                </a:tc>
              </a:tr>
              <a:tr h="723216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strike="noStrike" dirty="0" smtClean="0">
                          <a:ln w="0" cmpd="sng">
                            <a:solidFill>
                              <a:schemeClr val="tx1"/>
                            </a:solidFill>
                            <a:bevel/>
                          </a:ln>
                          <a:noFill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Социальная поддержка в сфере образования</a:t>
                      </a:r>
                      <a:endParaRPr lang="ru-RU" sz="1400" b="0" i="1" strike="noStrike" dirty="0">
                        <a:ln w="0" cmpd="sng">
                          <a:solidFill>
                            <a:schemeClr val="tx1"/>
                          </a:solidFill>
                          <a:bevel/>
                        </a:ln>
                        <a:noFill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strike="noStrike" dirty="0" smtClean="0">
                          <a:ln w="0" cmpd="sng">
                            <a:solidFill>
                              <a:schemeClr val="tx1"/>
                            </a:solidFill>
                            <a:bevel/>
                          </a:ln>
                          <a:noFill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1 283,9</a:t>
                      </a: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572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596" y="1754093"/>
            <a:ext cx="4275667" cy="4049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80436" y="431800"/>
            <a:ext cx="68495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Шуйский муниципальный район</a:t>
            </a: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В состав Шуйского муниципального района   входит 8 поселений:						-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Колобовское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городское поселение 			-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Афанасьевское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сельское поселение			- Васильевское сельское поселение			- Введенское сельское поселение			-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Китовское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сельское поселение			-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Остаповское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сельское поселение			-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Перемиловское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сельское поселение			-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Семейкинское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сельское поселение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152" y="988524"/>
            <a:ext cx="1222100" cy="153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19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234"/>
            <a:ext cx="2918490" cy="12582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454" y="4450181"/>
            <a:ext cx="3894478" cy="2331619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498294" y="1184027"/>
            <a:ext cx="5046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направления программы: </a:t>
            </a: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2666" y="2505373"/>
            <a:ext cx="860213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100" dirty="0" smtClean="0"/>
              <a:t>Материально-техническое обеспечение мероприятий по защите населения и территорий от чрезвычайных ситуаций, обеспечение пожарной безопасности и безопасности людей на водных объектах– </a:t>
            </a:r>
            <a:r>
              <a:rPr lang="ru-RU" sz="1100" b="1" dirty="0" smtClean="0"/>
              <a:t>252,0 тыс. рублей;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100" dirty="0"/>
              <a:t>Материально-техническое обеспечение </a:t>
            </a:r>
            <a:r>
              <a:rPr lang="ru-RU" sz="1100" dirty="0" smtClean="0"/>
              <a:t>мероприятий по гражданской обороне и мобилизационной подготовке – </a:t>
            </a:r>
            <a:r>
              <a:rPr lang="ru-RU" sz="1100" b="1" dirty="0" smtClean="0"/>
              <a:t>98,0 тыс. рублей;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100" dirty="0" smtClean="0"/>
              <a:t>Проведение мероприятий в рамках внедрения </a:t>
            </a:r>
            <a:r>
              <a:rPr lang="ru-RU" sz="1100" dirty="0"/>
              <a:t>АПК «Безопасный город» – </a:t>
            </a:r>
            <a:r>
              <a:rPr lang="ru-RU" sz="1100" b="1" dirty="0"/>
              <a:t>10,0 тыс. </a:t>
            </a:r>
            <a:r>
              <a:rPr lang="ru-RU" sz="1100" b="1" dirty="0" smtClean="0"/>
              <a:t>рублей;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100" dirty="0" smtClean="0"/>
              <a:t>Функционирование системы обеспечения вызова экстренных оперативных служб по единому номеру «112» - </a:t>
            </a:r>
            <a:r>
              <a:rPr lang="ru-RU" sz="1100" b="1" dirty="0" smtClean="0"/>
              <a:t>141,0 </a:t>
            </a:r>
            <a:r>
              <a:rPr lang="ru-RU" sz="1100" b="1" dirty="0"/>
              <a:t>тыс. рублей</a:t>
            </a:r>
            <a:r>
              <a:rPr lang="ru-RU" sz="1100" b="1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100" dirty="0"/>
              <a:t>Изготовление наглядной агитации в области антитеррористической, </a:t>
            </a:r>
            <a:r>
              <a:rPr lang="ru-RU" sz="1100" dirty="0" err="1"/>
              <a:t>антиэкстремистской</a:t>
            </a:r>
            <a:r>
              <a:rPr lang="ru-RU" sz="1100" dirty="0"/>
              <a:t> </a:t>
            </a:r>
            <a:r>
              <a:rPr lang="ru-RU" sz="1100" dirty="0" smtClean="0"/>
              <a:t>пропаганды - </a:t>
            </a:r>
            <a:r>
              <a:rPr lang="ru-RU" sz="1100" b="1" dirty="0" smtClean="0"/>
              <a:t>9,0 </a:t>
            </a:r>
            <a:r>
              <a:rPr lang="ru-RU" sz="1100" b="1" dirty="0"/>
              <a:t>тыс. рублей</a:t>
            </a:r>
            <a:r>
              <a:rPr lang="ru-RU" sz="1100" b="1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100" dirty="0"/>
              <a:t>Изготовление наглядной агитации в области профилактики наркомании и алкоголизации </a:t>
            </a:r>
            <a:r>
              <a:rPr lang="ru-RU" sz="1100" dirty="0" smtClean="0"/>
              <a:t>населения </a:t>
            </a:r>
            <a:r>
              <a:rPr lang="ru-RU" sz="1100" dirty="0"/>
              <a:t>– </a:t>
            </a:r>
            <a:r>
              <a:rPr lang="ru-RU" sz="1100" b="1" dirty="0" smtClean="0"/>
              <a:t>6,0</a:t>
            </a:r>
            <a:r>
              <a:rPr lang="ru-RU" sz="1100" dirty="0" smtClean="0"/>
              <a:t> </a:t>
            </a:r>
            <a:r>
              <a:rPr lang="ru-RU" sz="1100" b="1" dirty="0"/>
              <a:t>тыс. рублей;</a:t>
            </a:r>
            <a:endParaRPr lang="ru-RU" sz="11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100" dirty="0"/>
              <a:t>Изготовление наглядной агитации в области профилактики правонарушений и антикоррупционной </a:t>
            </a:r>
            <a:r>
              <a:rPr lang="ru-RU" sz="1100" dirty="0" smtClean="0"/>
              <a:t>пропаганды – </a:t>
            </a:r>
            <a:r>
              <a:rPr lang="ru-RU" sz="1100" b="1" dirty="0" smtClean="0"/>
              <a:t>4,0 </a:t>
            </a:r>
            <a:r>
              <a:rPr lang="ru-RU" sz="1100" b="1" dirty="0"/>
              <a:t>тыс. </a:t>
            </a:r>
            <a:r>
              <a:rPr lang="ru-RU" sz="1100" b="1" dirty="0" smtClean="0"/>
              <a:t>рублей;</a:t>
            </a:r>
            <a:endParaRPr lang="ru-RU" sz="11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100" dirty="0"/>
              <a:t>Стимулирование членов общественных объединений правоохранительной </a:t>
            </a:r>
            <a:r>
              <a:rPr lang="ru-RU" sz="1100" dirty="0" smtClean="0"/>
              <a:t>направленности – </a:t>
            </a:r>
            <a:r>
              <a:rPr lang="ru-RU" sz="1100" b="1" dirty="0" smtClean="0"/>
              <a:t>15,0 тыс. рублей;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100" dirty="0"/>
              <a:t>Материально-техническое обеспечение деятельности членов общественных объединений правоохранительной </a:t>
            </a:r>
            <a:r>
              <a:rPr lang="ru-RU" sz="1100" dirty="0" smtClean="0"/>
              <a:t>направленности – </a:t>
            </a:r>
            <a:r>
              <a:rPr lang="ru-RU" sz="1100" b="1" dirty="0" smtClean="0"/>
              <a:t>5,0 тыс. рублей;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100" dirty="0"/>
              <a:t>Личное страхование народных дружинников на период их участия в проводимых мероприятиях по охране общественного </a:t>
            </a:r>
            <a:r>
              <a:rPr lang="ru-RU" sz="1100" dirty="0" smtClean="0"/>
              <a:t>порядка – </a:t>
            </a:r>
            <a:r>
              <a:rPr lang="ru-RU" sz="1100" b="1" dirty="0" smtClean="0"/>
              <a:t>37,4 тыс. рублей.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b="1" dirty="0" smtClean="0"/>
              <a:t>     Всего расходов на исполнение программы в 2024 году –  577,4 тыс. рублей</a:t>
            </a:r>
            <a:endParaRPr lang="ru-RU" sz="12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666" y="179399"/>
            <a:ext cx="10972800" cy="84666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600" b="1" dirty="0">
                <a:solidFill>
                  <a:schemeClr val="tx1"/>
                </a:solidFill>
              </a:rPr>
              <a:t>Муниципальная программа Шуйского муниципального района «Обеспечение безопасности граждан, профилактика правонарушений, коррупции и противодействие незаконному обороту наркотических средств </a:t>
            </a:r>
            <a:r>
              <a:rPr lang="ru-RU" sz="1600" b="1" dirty="0" smtClean="0">
                <a:solidFill>
                  <a:schemeClr val="tx1"/>
                </a:solidFill>
              </a:rPr>
              <a:t>на территории Шуйского муниципального района»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74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54" y="4524183"/>
            <a:ext cx="3119480" cy="20745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54" y="229676"/>
            <a:ext cx="3135086" cy="208744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17" y="203384"/>
            <a:ext cx="3305561" cy="2113737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662999" y="2484548"/>
            <a:ext cx="3184385" cy="1872208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bg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Муниципальная программа Шуйского муниципального района «Развитие </a:t>
            </a:r>
            <a:r>
              <a:rPr lang="ru-RU" sz="1600" dirty="0" smtClean="0">
                <a:solidFill>
                  <a:srgbClr val="FF0000"/>
                </a:solidFill>
              </a:rPr>
              <a:t>культуры </a:t>
            </a:r>
            <a:r>
              <a:rPr lang="ru-RU" sz="1600" dirty="0">
                <a:solidFill>
                  <a:srgbClr val="FF0000"/>
                </a:solidFill>
              </a:rPr>
              <a:t>в Шуйском муниципальном </a:t>
            </a:r>
            <a:r>
              <a:rPr lang="ru-RU" sz="1600" dirty="0" smtClean="0">
                <a:solidFill>
                  <a:srgbClr val="FF0000"/>
                </a:solidFill>
              </a:rPr>
              <a:t>районе»</a:t>
            </a:r>
            <a:endParaRPr lang="ru-RU" sz="1600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568436"/>
              </p:ext>
            </p:extLst>
          </p:nvPr>
        </p:nvGraphicFramePr>
        <p:xfrm>
          <a:off x="5175074" y="938825"/>
          <a:ext cx="6637453" cy="5000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6859"/>
                <a:gridCol w="2760594"/>
              </a:tblGrid>
              <a:tr h="70273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Приоритетные направления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муниципальной программы 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 dpi="0" rotWithShape="1">
                      <a:blip r:embed="rId5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Сумма на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2024 год, тыс. рублей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 dpi="0" rotWithShape="1">
                      <a:blip r:embed="rId5"/>
                      <a:srcRect/>
                      <a:stretch>
                        <a:fillRect/>
                      </a:stretch>
                    </a:blipFill>
                  </a:tcPr>
                </a:tc>
              </a:tr>
              <a:tr h="57771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Расходы на исполнение программы - всего</a:t>
                      </a:r>
                    </a:p>
                  </a:txBody>
                  <a:tcPr>
                    <a:blipFill dpi="0" rotWithShape="1">
                      <a:blip r:embed="rId5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20 316,3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 dpi="0" rotWithShape="1">
                      <a:blip r:embed="rId5"/>
                      <a:srcRect/>
                      <a:stretch>
                        <a:fillRect/>
                      </a:stretch>
                    </a:blipFill>
                  </a:tcPr>
                </a:tc>
              </a:tr>
              <a:tr h="57771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Муниципальный проект «Творческие люди»</a:t>
                      </a:r>
                    </a:p>
                  </a:txBody>
                  <a:tcPr>
                    <a:blipFill dpi="0" rotWithShape="1">
                      <a:blip r:embed="rId5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65,1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 dpi="0" rotWithShape="1">
                      <a:blip r:embed="rId5"/>
                      <a:srcRect/>
                      <a:stretch>
                        <a:fillRect/>
                      </a:stretch>
                    </a:blipFill>
                  </a:tcPr>
                </a:tc>
              </a:tr>
              <a:tr h="53847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Обеспечение и развитие местного традиционного народного творчества</a:t>
                      </a:r>
                    </a:p>
                  </a:txBody>
                  <a:tcPr>
                    <a:blipFill dpi="0" rotWithShape="1">
                      <a:blip r:embed="rId5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7 215,7</a:t>
                      </a:r>
                    </a:p>
                  </a:txBody>
                  <a:tcPr>
                    <a:blipFill dpi="0" rotWithShape="1">
                      <a:blip r:embed="rId5"/>
                      <a:srcRect/>
                      <a:stretch>
                        <a:fillRect/>
                      </a:stretch>
                    </a:blipFill>
                  </a:tcPr>
                </a:tc>
              </a:tr>
              <a:tr h="53847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Организация и проведение культурно-массовых</a:t>
                      </a:r>
                      <a:r>
                        <a:rPr lang="ru-RU" sz="1800" baseline="0" dirty="0" smtClean="0"/>
                        <a:t> мероприятий</a:t>
                      </a:r>
                      <a:endParaRPr lang="ru-RU" sz="1800" dirty="0" smtClean="0"/>
                    </a:p>
                  </a:txBody>
                  <a:tcPr>
                    <a:blipFill dpi="0" rotWithShape="1">
                      <a:blip r:embed="rId5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731,3</a:t>
                      </a:r>
                    </a:p>
                  </a:txBody>
                  <a:tcPr>
                    <a:blipFill dpi="0" rotWithShape="1">
                      <a:blip r:embed="rId5"/>
                      <a:srcRect/>
                      <a:stretch>
                        <a:fillRect/>
                      </a:stretch>
                    </a:blipFill>
                  </a:tcPr>
                </a:tc>
              </a:tr>
              <a:tr h="68265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Обеспечение библиотечно-информационного обслуживания населения в Шуйском муниципальном районе</a:t>
                      </a:r>
                      <a:endParaRPr lang="ru-RU" sz="1800" dirty="0"/>
                    </a:p>
                  </a:txBody>
                  <a:tcPr>
                    <a:blipFill dpi="0" rotWithShape="1">
                      <a:blip r:embed="rId5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12 304,2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 dpi="0" rotWithShape="1">
                      <a:blip r:embed="rId5"/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16" y="4485022"/>
            <a:ext cx="3305561" cy="211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24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866" y="124484"/>
            <a:ext cx="1295401" cy="104781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06" y="124484"/>
            <a:ext cx="1304530" cy="10303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87928" y="124484"/>
            <a:ext cx="8712968" cy="923330"/>
          </a:xfrm>
          <a:prstGeom prst="rect">
            <a:avLst/>
          </a:prstGeom>
          <a:gradFill>
            <a:gsLst>
              <a:gs pos="50000">
                <a:schemeClr val="bg1">
                  <a:tint val="80000"/>
                  <a:satMod val="250000"/>
                </a:schemeClr>
              </a:gs>
              <a:gs pos="76000">
                <a:schemeClr val="bg1">
                  <a:tint val="90000"/>
                  <a:shade val="90000"/>
                  <a:satMod val="200000"/>
                </a:schemeClr>
              </a:gs>
              <a:gs pos="92000">
                <a:schemeClr val="bg1">
                  <a:tint val="90000"/>
                  <a:shade val="70000"/>
                  <a:satMod val="25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Муниципальная программа Шуйского муниципального района «Обеспечение  качественным жильем  и услугами жилищно-коммунального хозяйства населения Шуйского муниципального </a:t>
            </a:r>
            <a:r>
              <a:rPr lang="ru-RU" dirty="0" smtClean="0">
                <a:solidFill>
                  <a:prstClr val="black"/>
                </a:solidFill>
              </a:rPr>
              <a:t>района»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234" y="5861432"/>
            <a:ext cx="1018723" cy="7640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06" y="5861432"/>
            <a:ext cx="893391" cy="854677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860749"/>
              </p:ext>
            </p:extLst>
          </p:nvPr>
        </p:nvGraphicFramePr>
        <p:xfrm>
          <a:off x="1176866" y="1205327"/>
          <a:ext cx="9525000" cy="548209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862488"/>
                <a:gridCol w="1662512"/>
              </a:tblGrid>
              <a:tr h="5811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Приоритетные направления муниципальной программы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Сумма</a:t>
                      </a:r>
                      <a:r>
                        <a:rPr lang="ru-RU" sz="1100" baseline="0" dirty="0" smtClean="0"/>
                        <a:t> на 2024 год, тыс. рублей</a:t>
                      </a:r>
                      <a:endParaRPr lang="ru-RU" sz="1100" dirty="0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Расходы на исполнение</a:t>
                      </a:r>
                      <a:r>
                        <a:rPr lang="ru-RU" sz="1050" b="1" baseline="0" dirty="0" smtClean="0"/>
                        <a:t> программы - всего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32 670,9</a:t>
                      </a:r>
                      <a:endParaRPr lang="ru-RU" sz="1050" b="1" dirty="0"/>
                    </a:p>
                  </a:txBody>
                  <a:tcPr/>
                </a:tc>
              </a:tr>
              <a:tr h="3386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/>
                        <a:t>Предоставление</a:t>
                      </a:r>
                      <a:r>
                        <a:rPr lang="ru-RU" sz="1050" baseline="0" dirty="0" smtClean="0"/>
                        <a:t> социальных выплат молодым семьям на приобретение (строительство) жилого помещения</a:t>
                      </a:r>
                      <a:endParaRPr lang="ru-RU" sz="105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1 403,6</a:t>
                      </a:r>
                    </a:p>
                  </a:txBody>
                  <a:tcPr/>
                </a:tc>
              </a:tr>
              <a:tr h="445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/>
                        <a:t>Предоставление жилых</a:t>
                      </a:r>
                      <a:r>
                        <a:rPr lang="ru-RU" sz="1050" baseline="0" dirty="0" smtClean="0"/>
                        <a:t>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  <a:endParaRPr lang="ru-RU" sz="105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14 133,7</a:t>
                      </a:r>
                    </a:p>
                  </a:txBody>
                  <a:tcPr/>
                </a:tc>
              </a:tr>
              <a:tr h="445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/>
                        <a:t>Государственная и муниципальная поддержка граждан в сфере ипотечного жилищного кредитования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180,5</a:t>
                      </a:r>
                    </a:p>
                  </a:txBody>
                  <a:tcPr/>
                </a:tc>
              </a:tr>
              <a:tr h="293379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Осуществление деятельности по газификации</a:t>
                      </a:r>
                      <a:r>
                        <a:rPr lang="ru-RU" sz="1050" baseline="0" dirty="0" smtClean="0"/>
                        <a:t> в Шуйском муниципальном районе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2 491,6</a:t>
                      </a:r>
                    </a:p>
                  </a:txBody>
                  <a:tcPr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Осуществление деятельности по организации электро-, теплоснабжения на территории Шуйского муниципального района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2 950,0</a:t>
                      </a:r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Осуществление деятельности по организации водоснабжения и водоотведения на территории Шуйского муниципального района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4 637,3</a:t>
                      </a:r>
                      <a:endParaRPr lang="ru-RU" sz="1050" dirty="0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Выполнение топографической съемки, гидрологических расчетов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115,8</a:t>
                      </a:r>
                      <a:endParaRPr lang="ru-RU" sz="1050" dirty="0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Утверждение генеральных планов, правил землепользования и застройки, утверждение подготовленной на основе генеральных планов документации по планировке территории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1 484,2</a:t>
                      </a:r>
                      <a:endParaRPr lang="ru-RU" sz="1050" dirty="0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Обеспечение выполнения работ по ремонту муниципального жилого фонда за счет средств найма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3 404,7</a:t>
                      </a:r>
                      <a:endParaRPr lang="ru-RU" sz="105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Взносы на капитальный ремонт по муниципальным жилым помещениям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1 235,6</a:t>
                      </a:r>
                      <a:endParaRPr lang="ru-RU" sz="1050" dirty="0"/>
                    </a:p>
                  </a:txBody>
                  <a:tcPr/>
                </a:tc>
              </a:tr>
              <a:tr h="218440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Возмещение затрат по начислению и сбору платежей за наем жилого помещения муниципального жилищного фонда Шуйского муниципального района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145,6</a:t>
                      </a:r>
                      <a:endParaRPr lang="ru-RU" sz="1050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Организация деятельности по сбору и транспортировке твердых коммунальных отходов на территории Шуйского муниципального района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488,3</a:t>
                      </a:r>
                      <a:endParaRPr lang="ru-RU" sz="105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426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6744072" y="99601"/>
            <a:ext cx="4762128" cy="2215563"/>
          </a:xfrm>
          <a:prstGeom prst="roundRect">
            <a:avLst/>
          </a:prstGeom>
          <a:gradFill>
            <a:gsLst>
              <a:gs pos="50000">
                <a:schemeClr val="bg1">
                  <a:alpha val="49000"/>
                </a:schemeClr>
              </a:gs>
              <a:gs pos="76000">
                <a:schemeClr val="bg1">
                  <a:tint val="90000"/>
                  <a:shade val="90000"/>
                  <a:satMod val="200000"/>
                  <a:alpha val="79000"/>
                </a:schemeClr>
              </a:gs>
              <a:gs pos="92000">
                <a:schemeClr val="bg1">
                  <a:tint val="90000"/>
                  <a:shade val="70000"/>
                  <a:satMod val="25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Муниципальная программа Шуйского муниципального района </a:t>
            </a:r>
            <a:endParaRPr lang="ru-RU" b="1" i="1" u="sng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i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физической культуры в Шуйском муниципальном </a:t>
            </a:r>
            <a:r>
              <a:rPr lang="ru-RU" b="1" i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районе»</a:t>
            </a:r>
            <a:endParaRPr lang="ru-RU" b="1" i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Программы – активизация физкультурно-оздоровительной и спортивно-массовой работы в Шуйском муниципальном районе</a:t>
            </a:r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884" y="4308579"/>
            <a:ext cx="3416581" cy="2273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588813"/>
              </p:ext>
            </p:extLst>
          </p:nvPr>
        </p:nvGraphicFramePr>
        <p:xfrm>
          <a:off x="628191" y="2738497"/>
          <a:ext cx="6115881" cy="28041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686636"/>
                <a:gridCol w="2429245"/>
              </a:tblGrid>
              <a:tr h="55559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Приоритетные направления муниципальной</a:t>
                      </a:r>
                      <a:r>
                        <a:rPr lang="ru-RU" sz="1600" baseline="0" dirty="0" smtClean="0"/>
                        <a:t> программы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Сумма</a:t>
                      </a:r>
                      <a:r>
                        <a:rPr lang="ru-RU" sz="1600" baseline="0" dirty="0" smtClean="0"/>
                        <a:t> на 2024 год, тыс. рублей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5594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Расходы на исполнение программы -</a:t>
                      </a:r>
                      <a:r>
                        <a:rPr lang="ru-RU" sz="1600" baseline="0" dirty="0" smtClean="0"/>
                        <a:t> всего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1 153,4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9534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Развитие спортивной инфраструктуры в Шуйском муниципальном районе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400,0</a:t>
                      </a:r>
                      <a:endParaRPr lang="ru-RU" sz="1600" b="1" dirty="0"/>
                    </a:p>
                  </a:txBody>
                  <a:tcPr/>
                </a:tc>
              </a:tr>
              <a:tr h="7764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Организация</a:t>
                      </a:r>
                      <a:r>
                        <a:rPr lang="ru-RU" sz="1600" baseline="0" dirty="0" smtClean="0"/>
                        <a:t> и проведение физкультурно-спортивных мероприятий, спартакиад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753,4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855" y="232086"/>
            <a:ext cx="3123931" cy="2083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532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accent3">
                <a:lumMod val="20000"/>
                <a:lumOff val="8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6222" y="225355"/>
            <a:ext cx="10668000" cy="324376"/>
          </a:xfrm>
        </p:spPr>
        <p:txBody>
          <a:bodyPr/>
          <a:lstStyle/>
          <a:p>
            <a:r>
              <a:rPr lang="ru-RU" sz="1400" b="1" dirty="0"/>
              <a:t>Непрограммные мероприятия в 2024 году – </a:t>
            </a:r>
            <a:r>
              <a:rPr lang="ru-RU" sz="1400" b="1" dirty="0" smtClean="0"/>
              <a:t>98 393,0тыс</a:t>
            </a:r>
            <a:r>
              <a:rPr lang="ru-RU" sz="1400" b="1" dirty="0"/>
              <a:t>. </a:t>
            </a:r>
            <a:r>
              <a:rPr lang="ru-RU" sz="1400" b="1" dirty="0" smtClean="0"/>
              <a:t>рублей</a:t>
            </a:r>
            <a:endParaRPr lang="ru-RU" sz="1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2384960"/>
              </p:ext>
            </p:extLst>
          </p:nvPr>
        </p:nvGraphicFramePr>
        <p:xfrm>
          <a:off x="357479" y="403874"/>
          <a:ext cx="11525485" cy="62170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82485"/>
                <a:gridCol w="1143000"/>
              </a:tblGrid>
              <a:tr h="18520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Подготовка и повышение профессиональной компетентности и квалификации муниципальных служащих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109,6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67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Организация и проведение мероприятий, связанных с государственными праздниками, юбилейными и памятными датами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304,6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427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Техническое обслуживание технологического оборудования газовой системы отопления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38,7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44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Предоставление мер социальной поддержки в части организации подвоза учащихся, проживающих на территории Шуйского муниципального района, к муниципальным образовательным учреждениям и обратно, расположенных на территории городского округа Шуя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990,0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44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Оказание единовременной материальной помощи членам семьи военнослужащих, зарегистрированных на территории Шуйского муниципального района Ивановской области и погибших при исполнении обязанностей военной службы в ходе специальной военной операции на территориях Украины, Донецкой Народной Республики и Луганской Народной Республики, Херсонской и Запорожской областей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300,0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52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Размещение и содержание малых архитектурных форм на фасадах зданий и сооружений на территории Шуйского муниципального района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54,9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52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Осуществление взаимодействия с Советом муниципальных образований Ивановской области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60,2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40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Оказание услуг по электро-, теплоснабжению муниципального имущества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1 021,9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97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Оказание услуг по заполнению формы федерального статистического наблюдения № 1 - жилфонд "Сведения о жилищном фонде" Шуйского муниципального района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119,7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76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Резервный фонд администрации Шуйского муниципального района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300,0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0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Реконструкция инженерных сооружений, расположенных на территории Шуйского муниципального района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4 038,3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05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Предоставление из бюджета Шуйского муниципального района субсидий муниципальным унитарным предприятиям жилищно-коммунального хозяйства Шуйского муниципального района на обеспечение теплоснабжения потребителей в условиях подготовки и прохождения отопительного периода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20 000,0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05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Предоставление за счет средств бюджета Шуйского муниципального района субсидий на оказание финансовой поддержки социально ориентированным некоммерческим организациям, не являющимся государственными (муниципальными) учреждениями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150,0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05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Предоставление из бюджета Шуйского муниципального района субсидий муниципальным унитарным предприятиям жилищно-коммунального хозяйства Шуйского муниципального района на осуществление части полномочий по организации теплоснабжения в границах </a:t>
                      </a:r>
                      <a:r>
                        <a:rPr lang="ru-RU" sz="1100" dirty="0" err="1" smtClean="0"/>
                        <a:t>Колобовского</a:t>
                      </a:r>
                      <a:r>
                        <a:rPr lang="ru-RU" sz="1100" dirty="0" smtClean="0"/>
                        <a:t> городского поселения в пределах полномочий, установленных законодательством Российской Федерации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69,7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05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Исполнение судебных актов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200,3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05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Проведение тестирования по выполнению нормативов испытаний (тестов) Всероссийского</a:t>
                      </a:r>
                      <a:r>
                        <a:rPr lang="ru-RU" sz="1100" baseline="0" dirty="0" smtClean="0"/>
                        <a:t> физкультурно-спортивного комплекса «ГТО»</a:t>
                      </a:r>
                      <a:endParaRPr lang="ru-RU" sz="11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66,6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05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Обязательное страхование гражданской ответственности владельца опасного объекта за причинение вреда в результате аварии на опасном объекте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65,2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05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Обследование, организация и обеспечение безопасности гидротехнического сооружения</a:t>
                      </a:r>
                      <a:endParaRPr lang="ru-RU" sz="11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350,0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126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accent3">
                <a:lumMod val="20000"/>
                <a:lumOff val="8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6963025"/>
              </p:ext>
            </p:extLst>
          </p:nvPr>
        </p:nvGraphicFramePr>
        <p:xfrm>
          <a:off x="214803" y="690554"/>
          <a:ext cx="11550885" cy="59047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78818"/>
                <a:gridCol w="872067"/>
              </a:tblGrid>
              <a:tr h="22331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Обеспечение функций финансовых органов местного самоуправления Шуйского муниципального района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6 000,7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31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Обеспечение функций Администрации Шуйского муниципального района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31 518,6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37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Обеспечение функций Главы Шуйского муниципального района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1 857,9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67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Обеспечение функций Председателя Совета Шуйского муниципального района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1 036,0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29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Обеспечение функций Совета Шуйского муниципального района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776,8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331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Обеспечение функций Управления образования администрации Шуйского муниципального района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7 337,5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92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Обеспечение функций Контрольно-счетной палаты Шуйского муниципального района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906,2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86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Обеспечение функций Председателя Контрольно-счетной палаты Шуйского муниципального района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1 152,7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397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Обеспечение полномочий по осуществлению внешнего муниципального финансового контроля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504,6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197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Обеспечение полномочий по осуществлению внутреннего муниципального финансового контроля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5,2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907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Иные межбюджетные трансферты бюджетам сельских поселений на осуществление части полномочий Шуйского муниципального района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11 513,3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9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Иные межбюджетные трансферты бюджетам сельских поселений Шуйского муниципального района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548,7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26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Осуществление полномочий по составлению (изменению) списков кандидатов в присяжные заседатели федеральных судов общей юрисдикции в Российской Федерации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2,1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Возмещение затрат на финансовое обеспечение получения дошкольного, начального общего, основного общего, среднего общего образования в частных общеобразовательных организациях, осуществляющих образовательную деятельность по имеющим государственную аккредитацию основным общеобразовательным программам, включая расходы на оплату труда, приобретение учебников и учебных пособий, средств обучения, игр, игрушек (за исключением расходов на содержание зданий и оплату коммунальных услуг)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5 352,9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511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Осуществление отдельных государственных полномочий в области обращения с животными в части организации мероприятий при осуществлении деятельности по обращению с животными без владельцев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729,0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Осуществление отдельных государственных полномочий по организации проведения на территории Ивановской области мероприятий по предупреждению и ликвидации болезней животных, их лечению, защите населения от болезней, общих для человека и животных, в части организации проведения мероприятий по содержанию сибиреязвенных скотомогильников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140,4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935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Подготовка проектов межевания земельных участков и проведение кадастровых работ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724,2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935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Обеспечение реализации мероприятий по благоустройству общественных территорий в рамках реализации мероприятий муниципальных программ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40,0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310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26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430424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607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0467" y="169333"/>
            <a:ext cx="10752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Сведения о планируемых объемах муниципального долга 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553261"/>
              </p:ext>
            </p:extLst>
          </p:nvPr>
        </p:nvGraphicFramePr>
        <p:xfrm>
          <a:off x="1016000" y="2009134"/>
          <a:ext cx="9972675" cy="2199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1260"/>
                <a:gridCol w="1872615"/>
                <a:gridCol w="1879600"/>
                <a:gridCol w="1879600"/>
                <a:gridCol w="1879600"/>
              </a:tblGrid>
              <a:tr h="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Наименование муниципального образования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Утверждено решением о бюджете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66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Предельный объем долга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Верхний предел долга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2024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</a:t>
                      </a:r>
                      <a:r>
                        <a:rPr lang="en-US" sz="1100" dirty="0" smtClean="0">
                          <a:effectLst/>
                        </a:rPr>
                        <a:t>2</a:t>
                      </a:r>
                      <a:r>
                        <a:rPr lang="ru-RU" sz="1100" dirty="0" smtClean="0">
                          <a:effectLst/>
                        </a:rPr>
                        <a:t>5 </a:t>
                      </a:r>
                      <a:r>
                        <a:rPr lang="ru-RU" sz="1100" dirty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 </a:t>
                      </a:r>
                      <a:r>
                        <a:rPr lang="ru-RU" sz="1100" dirty="0" smtClean="0">
                          <a:effectLst/>
                        </a:rPr>
                        <a:t>01.01.20</a:t>
                      </a:r>
                      <a:r>
                        <a:rPr lang="en-US" sz="1100" dirty="0" smtClean="0">
                          <a:effectLst/>
                        </a:rPr>
                        <a:t>2</a:t>
                      </a:r>
                      <a:r>
                        <a:rPr lang="ru-RU" sz="1100" dirty="0" smtClean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 </a:t>
                      </a:r>
                      <a:r>
                        <a:rPr lang="ru-RU" sz="1100" dirty="0" smtClean="0">
                          <a:effectLst/>
                        </a:rPr>
                        <a:t>01.01.2025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903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Шуйский муниципальный район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249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1024466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Palatino Linotype" panose="02040502050505030304" pitchFamily="18" charset="0"/>
              </a:rPr>
              <a:t>Финансовым управлением администрации Шуйского муниципального района в целях повышения открытости и доступности информации о бюджете и бюджетном процессе в Шуйском муниципальном районе, о деятельности Финансового управления создана официальная страница Финансового управления администрации Шуйского муниципального района в социальной сети «ВКонтакте».</a:t>
            </a:r>
          </a:p>
          <a:p>
            <a:endParaRPr lang="ru-RU" sz="1600" dirty="0">
              <a:latin typeface="Palatino Linotype" panose="02040502050505030304" pitchFamily="18" charset="0"/>
            </a:endParaRPr>
          </a:p>
          <a:p>
            <a:r>
              <a:rPr lang="ru-RU" sz="1600" dirty="0" smtClean="0">
                <a:latin typeface="Palatino Linotype" panose="02040502050505030304" pitchFamily="18" charset="0"/>
              </a:rPr>
              <a:t>Приглашаем присоединиться к странице Финансового управления «ВКонтакте», находящейся в сети Интернет по адресу:</a:t>
            </a:r>
          </a:p>
          <a:p>
            <a:pPr algn="ctr"/>
            <a:endParaRPr lang="ru-RU" sz="16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https://vk.com/finupravlenie</a:t>
            </a:r>
            <a:endParaRPr lang="ru-RU" sz="2400" dirty="0" smtClean="0">
              <a:latin typeface="Palatino Linotype" panose="02040502050505030304" pitchFamily="18" charset="0"/>
            </a:endParaRPr>
          </a:p>
          <a:p>
            <a:r>
              <a:rPr lang="ru-RU" sz="1600" dirty="0" smtClean="0">
                <a:latin typeface="Palatino Linotype" panose="02040502050505030304" pitchFamily="18" charset="0"/>
              </a:rPr>
              <a:t> </a:t>
            </a:r>
            <a:endParaRPr lang="ru-RU" sz="1600" dirty="0">
              <a:latin typeface="Palatino Linotype" panose="0204050205050503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438" y="4488323"/>
            <a:ext cx="1786192" cy="21047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50268" y="3217334"/>
            <a:ext cx="7814732" cy="34470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Palatino Linotype" panose="02040502050505030304" pitchFamily="18" charset="0"/>
            </a:endParaRPr>
          </a:p>
          <a:p>
            <a:pPr algn="ctr"/>
            <a:r>
              <a:rPr lang="ru-RU" sz="1400" dirty="0" smtClean="0">
                <a:latin typeface="Palatino Linotype" panose="02040502050505030304" pitchFamily="18" charset="0"/>
              </a:rPr>
              <a:t>Обсуждение гражданами проекта бюджета Шуйского муниципального района (проекта решения об исполнении бюджета) возможно посредством участия граждан в публичных слушаниях. Информация о дате, времени и месте проведения публичных слушаний размещается на сайте Администрации Шуйского муниципального района </a:t>
            </a:r>
            <a:r>
              <a:rPr lang="en-US" sz="1400" dirty="0" smtClean="0">
                <a:latin typeface="Palatino Linotype" panose="02040502050505030304" pitchFamily="18" charset="0"/>
              </a:rPr>
              <a:t>http://adm-shr.ru </a:t>
            </a:r>
            <a:r>
              <a:rPr lang="ru-RU" sz="1400" dirty="0" smtClean="0">
                <a:latin typeface="Palatino Linotype" panose="02040502050505030304" pitchFamily="18" charset="0"/>
              </a:rPr>
              <a:t>не позднее, чем за 7 дней до даты их проведения</a:t>
            </a:r>
            <a:r>
              <a:rPr lang="en-US" sz="1400" dirty="0" smtClean="0">
                <a:latin typeface="Palatino Linotype" panose="02040502050505030304" pitchFamily="18" charset="0"/>
              </a:rPr>
              <a:t>.</a:t>
            </a:r>
            <a:endParaRPr lang="ru-RU" sz="1400" dirty="0" smtClean="0">
              <a:latin typeface="Palatino Linotype" panose="02040502050505030304" pitchFamily="18" charset="0"/>
            </a:endParaRPr>
          </a:p>
          <a:p>
            <a:pPr algn="ctr"/>
            <a:r>
              <a:rPr lang="ru-RU" sz="1400" dirty="0" smtClean="0">
                <a:latin typeface="Palatino Linotype" panose="02040502050505030304" pitchFamily="18" charset="0"/>
              </a:rPr>
              <a:t>Адрес: 155900, Ивановская обл., г. Шуя, пл. Ленина, д.7</a:t>
            </a:r>
            <a:endParaRPr lang="en-US" sz="1400" dirty="0" smtClean="0">
              <a:latin typeface="Palatino Linotype" panose="02040502050505030304" pitchFamily="18" charset="0"/>
            </a:endParaRPr>
          </a:p>
          <a:p>
            <a:pPr algn="ctr"/>
            <a:r>
              <a:rPr lang="ru-RU" sz="1400" dirty="0" smtClean="0">
                <a:latin typeface="Palatino Linotype" panose="02040502050505030304" pitchFamily="18" charset="0"/>
              </a:rPr>
              <a:t>Телефон для связи: 8 (49351) 3-82-87</a:t>
            </a:r>
          </a:p>
          <a:p>
            <a:pPr algn="ctr"/>
            <a:r>
              <a:rPr lang="ru-RU" sz="1400" dirty="0" smtClean="0">
                <a:latin typeface="Palatino Linotype" panose="02040502050505030304" pitchFamily="18" charset="0"/>
              </a:rPr>
              <a:t>Режим работы Финансового управления: </a:t>
            </a:r>
          </a:p>
          <a:p>
            <a:pPr algn="ctr"/>
            <a:r>
              <a:rPr lang="ru-RU" sz="1400" dirty="0" err="1" smtClean="0">
                <a:latin typeface="Palatino Linotype" panose="02040502050505030304" pitchFamily="18" charset="0"/>
              </a:rPr>
              <a:t>Пн-Чт</a:t>
            </a:r>
            <a:r>
              <a:rPr lang="ru-RU" sz="1400" dirty="0" smtClean="0">
                <a:latin typeface="Palatino Linotype" panose="02040502050505030304" pitchFamily="18" charset="0"/>
              </a:rPr>
              <a:t>: 08.00-17.00</a:t>
            </a:r>
          </a:p>
          <a:p>
            <a:pPr algn="ctr"/>
            <a:r>
              <a:rPr lang="ru-RU" sz="1400" dirty="0" err="1" smtClean="0">
                <a:latin typeface="Palatino Linotype" panose="02040502050505030304" pitchFamily="18" charset="0"/>
              </a:rPr>
              <a:t>Пт</a:t>
            </a:r>
            <a:r>
              <a:rPr lang="ru-RU" sz="1400" dirty="0" smtClean="0">
                <a:latin typeface="Palatino Linotype" panose="02040502050505030304" pitchFamily="18" charset="0"/>
              </a:rPr>
              <a:t>: 08.00-15.45</a:t>
            </a:r>
          </a:p>
          <a:p>
            <a:pPr algn="ctr"/>
            <a:r>
              <a:rPr lang="ru-RU" sz="1400" dirty="0" smtClean="0">
                <a:latin typeface="Palatino Linotype" panose="02040502050505030304" pitchFamily="18" charset="0"/>
              </a:rPr>
              <a:t>Перерыв: 12.00-12.45</a:t>
            </a:r>
          </a:p>
          <a:p>
            <a:pPr algn="ctr"/>
            <a:r>
              <a:rPr lang="ru-RU" sz="1400" dirty="0" smtClean="0">
                <a:latin typeface="Palatino Linotype" panose="02040502050505030304" pitchFamily="18" charset="0"/>
              </a:rPr>
              <a:t>Начальник финансового управления: Хренова Светлана </a:t>
            </a:r>
            <a:r>
              <a:rPr lang="ru-RU" sz="1400" dirty="0" err="1" smtClean="0">
                <a:latin typeface="Palatino Linotype" panose="02040502050505030304" pitchFamily="18" charset="0"/>
              </a:rPr>
              <a:t>Венеровна</a:t>
            </a:r>
            <a:endParaRPr lang="ru-RU" sz="1400" dirty="0" smtClean="0">
              <a:latin typeface="Palatino Linotype" panose="02040502050505030304" pitchFamily="18" charset="0"/>
            </a:endParaRPr>
          </a:p>
          <a:p>
            <a:pPr algn="ctr"/>
            <a:endParaRPr lang="ru-RU" dirty="0" smtClean="0">
              <a:latin typeface="Palatino Linotype" panose="02040502050505030304" pitchFamily="18" charset="0"/>
            </a:endParaRPr>
          </a:p>
          <a:p>
            <a:pPr algn="ctr"/>
            <a:endParaRPr lang="ru-RU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18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133" y="67733"/>
            <a:ext cx="1201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ОСНОВНЫЕ ЗАДАЧИ И ПРИОРИТЕТНЫЕ НАПРАВЛЕНИЯ БЮДЖЕТНОЙ ПОЛИТИКИ ШУЙСКОГО МУНИЦИПАЛЬНОГО РАЙОНА НА 2024 ГОД И НА ПЛАНОВЫЙ ПЕРИОД 2025 И 2026 ГОДОВ</a:t>
            </a:r>
            <a:endParaRPr lang="ru-RU" b="1" dirty="0">
              <a:solidFill>
                <a:prstClr val="black"/>
              </a:solidFill>
              <a:latin typeface="Palatino Linotype" panose="0204050205050503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703895"/>
              </p:ext>
            </p:extLst>
          </p:nvPr>
        </p:nvGraphicFramePr>
        <p:xfrm>
          <a:off x="300567" y="824131"/>
          <a:ext cx="11599332" cy="4916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6444"/>
                <a:gridCol w="3866444"/>
                <a:gridCol w="3866444"/>
              </a:tblGrid>
              <a:tr h="27826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Обеспечение долгосрочной сбалансированности и устойчивости бюджетной системы Шуйского муниципального района, своевременное и полное выполнение социальных обязательств бюджета, носящих первоочередной характер, безусловное их исполнение наиболее эффективным способом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Развитие инструмента обоснований бюджетных ассигнований, применяемых на этапе планирования бюджетных расходов при формировании и внесении изменений в бюджет, осуществление контроля за соответствием информации об объеме финансового обеспечения, включенной в планы закупок, информации об объеме финансового обеспечения для осуществления закупок, утвержденном и доведенном до заказчика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Совершенствование нормативного правового регулирования межбюджетных отношений с учетом изменения законодательства Ивановской области в части перераспределения полномочий по решению вопросов местного значения органами местного самоуправления сельских поселений и муниципальных районов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</a:tr>
              <a:tr h="19740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Качественная разработка и реализация муниципальных программ Шуйского муниципального района как основного инструмента повышения эффективности бюджетных расходов, создание действенного механизма контроля за их исполнением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Взаимодействие с налогоплательщиками, осуществляющими деятельность на территории Шуйского муниципального района, в целях обеспечения своевременного и полного выполнения ими налоговых обязательств по уплате налогов в бюджеты всех уровней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Создание условий для преодоления сложной финансовой ситуации путем повышения доходов и оптимизации расходов, взвешенного стратегического планирования, предусматривающего сосредоточение финансовых ресурсов на приоритетных целях и задачах социально-экономического развития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85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066" y="0"/>
            <a:ext cx="11827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ПОКАЗАТЕЛИ СОЦИАЛЬНО-ЭКОНОМИЧЕСКОГО РАЗВИТИЯ ШУЙСКОГО МУНИЦИПАЛЬНОГО РАЙОНА В 2021-2026 ГОДАХ</a:t>
            </a:r>
            <a:endParaRPr lang="ru-RU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220910"/>
              </p:ext>
            </p:extLst>
          </p:nvPr>
        </p:nvGraphicFramePr>
        <p:xfrm>
          <a:off x="287383" y="307776"/>
          <a:ext cx="10733125" cy="6380891"/>
        </p:xfrm>
        <a:graphic>
          <a:graphicData uri="http://schemas.openxmlformats.org/drawingml/2006/table">
            <a:tbl>
              <a:tblPr/>
              <a:tblGrid>
                <a:gridCol w="6766114"/>
                <a:gridCol w="686885"/>
                <a:gridCol w="501955"/>
                <a:gridCol w="545985"/>
                <a:gridCol w="545986"/>
                <a:gridCol w="581210"/>
                <a:gridCol w="590018"/>
                <a:gridCol w="514972"/>
              </a:tblGrid>
              <a:tr h="92928">
                <a:tc gridSpan="8">
                  <a:txBody>
                    <a:bodyPr/>
                    <a:lstStyle/>
                    <a:p>
                      <a:pPr algn="ctr" fontAlgn="ctr"/>
                      <a:endParaRPr lang="ru-RU" sz="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928">
                <a:tc gridSpan="8"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8">
                  <a:txBody>
                    <a:bodyPr/>
                    <a:lstStyle/>
                    <a:p>
                      <a:pPr algn="ctr" fontAlgn="ctr"/>
                      <a:endParaRPr lang="ru-RU" sz="3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05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Единица измерения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отчет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отчет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оценка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ahoma" panose="020B0604030504040204" pitchFamily="34" charset="0"/>
                        </a:rPr>
                        <a:t>прогноз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9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1. Прибыль прибыльных организаций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60,7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60,8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ahoma" panose="020B0604030504040204" pitchFamily="34" charset="0"/>
                        </a:rPr>
                        <a:t>60,8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ahoma" panose="020B0604030504040204" pitchFamily="34" charset="0"/>
                        </a:rPr>
                        <a:t>60,9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ahoma" panose="020B0604030504040204" pitchFamily="34" charset="0"/>
                        </a:rPr>
                        <a:t>60,9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ahoma" panose="020B0604030504040204" pitchFamily="34" charset="0"/>
                        </a:rPr>
                        <a:t>61,0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2. Доходы местного бюджета  - всего (3+20)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492,7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583,5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626,6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620,4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537,4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522,2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в том числе: 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>
                          <a:effectLst/>
                          <a:latin typeface="Times New Roman" panose="02020603050405020304" pitchFamily="18" charset="0"/>
                        </a:rPr>
                        <a:t>3. Собственные доходы местного бюджета - всего (4+12)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104,5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118,6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100,9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115,3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121,7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128,2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>
                          <a:effectLst/>
                          <a:latin typeface="Times New Roman" panose="02020603050405020304" pitchFamily="18" charset="0"/>
                        </a:rPr>
                        <a:t>4. Налоговые доходы (5+6+7+8+9+10+11)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92,1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107,9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89,5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107,6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114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120,4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5. Налоги на прибыль, доходы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60,2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75,2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61,6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76,5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81,2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86,7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5.1. налог на доходы физических лиц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60,2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75,2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61,6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76,5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81,2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86,7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1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6. Налоги на товары (работы, услуги), реализуемые на территории Российской Федерации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10,6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12,6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11,3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13,6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14,2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14,4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1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6.1. Акцизы по подакцизным товарам (продукции), произв. на </a:t>
                      </a:r>
                      <a:r>
                        <a:rPr lang="ru-RU" sz="8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терр</a:t>
                      </a:r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. Российской Федерации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10,6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12,6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11,3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13,6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14,2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14,4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38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6.1.1. Доходы от уплаты акцизов на дизельное топливо,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</a:p>
                  </a:txBody>
                  <a:tcPr marL="59258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4,9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6,3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7,4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7,5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80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6.1.2. Доходы от уплаты акцизов на моторные масла для дизельных и (или) карбюраторных (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инжекторных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 двигателей,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</a:p>
                  </a:txBody>
                  <a:tcPr marL="59258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4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6.1.3. Доходы от уплаты акцизов на автомобильный бензин,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</a:p>
                  </a:txBody>
                  <a:tcPr marL="59258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6,5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6,8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7,3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7,7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7,8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39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6.1.4. Доходы от уплаты акцизов на прямогонный бензин,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</a:p>
                  </a:txBody>
                  <a:tcPr marL="59258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-0,8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-0,7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-0,6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-0,8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-0,9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-0,9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7. Налоги на совокупный доход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6,9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9,3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10,1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10,7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3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7.1. Налог, взимаемый в связи с применением упрощенной системы налогообложения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0,9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-0,2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7.2. ЕНВД  для отдельных видов деятельности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2,9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3,3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2,9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3,2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3,3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3,4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7.3. единый сельскохозяйственный налог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1,6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1,9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1,7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2,7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3,2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3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7.4. налог, взимаемый в связи с применением патентной системы налогообложения 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13,6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11,5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9,1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7,7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8,1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8. Налоги на имущество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1,9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2,2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1,5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1,4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1,6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1,7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8.1. налог на имущество физических лиц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11,7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9,3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7,6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6,3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6,4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6,4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8.2. земельный налог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1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9. Налоги, сборы и регулярные платежи за пользование природными ресурсами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9.1. налог на добычу полезных ископаемых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0,6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0,6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0,6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10. Государственная пошлина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2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11. Задолженность и перерасчеты по отмененным налогам, сборам и иным обязательным платежам 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12,4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10,7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11,4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7,7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7,7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7,8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>
                          <a:effectLst/>
                          <a:latin typeface="Times New Roman" panose="02020603050405020304" pitchFamily="18" charset="0"/>
                        </a:rPr>
                        <a:t>12. Неналоговые доходы (13+14+15+16+17+18+19)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4,4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4,5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4,8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4,8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4,8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13. Доходы от использования имущества, находящегося в государственной и муниципальной собственности 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3,5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0,8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0,8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0,3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0,3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0,4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14. Платежи при пользовании природными ресурсами 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1,4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1,3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1,6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1,6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1,6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1,6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2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15. Доходы от оказания платных услуг (работ) и компенсации затрат государства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2,3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3,8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4,4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16. Доходы от продажи материальных и нематериальных активов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2,3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3,8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4,4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16.1. доходы от реализации имущества, находящегося в государственной и муниципальной собственности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17. Административные платежи и сборы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0,2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0,4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18. Штрафы, санкции, возмещение ущерба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19. Прочие неналоговые доходы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388,2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464,9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525,7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505,1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415,7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394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effectLst/>
                          <a:latin typeface="Times New Roman" panose="02020603050405020304" pitchFamily="18" charset="0"/>
                        </a:rPr>
                        <a:t>20. Безвозмездные поступления - 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в том числе: 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388,4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465,8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526,6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505,1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415,7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394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2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20.1. Безвозмездные поступления от других бюджетов бюджетной системы РФ 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0,4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3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20.2. Прочие безвозмездные поступления  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0,2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0,4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3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20.3. Доходы бюджетов бюджетной системы Российской Федерации от возврата бюджетами бюджетной системы Российской Федерации и организациями остатков субсидий, субвенций и иных межбюджетных трансфертов, имеющих целевое назначение, прошлых лет 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0,9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-0,2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9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20.4. Возврат остатков субсидий, субвенций и иных межбюджетных трансфертов, имеющих целевое назначение, прошлых лет 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-0,5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-1,4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-1,3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624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01132"/>
              </p:ext>
            </p:extLst>
          </p:nvPr>
        </p:nvGraphicFramePr>
        <p:xfrm>
          <a:off x="496385" y="365755"/>
          <a:ext cx="11155683" cy="4833264"/>
        </p:xfrm>
        <a:graphic>
          <a:graphicData uri="http://schemas.openxmlformats.org/drawingml/2006/table">
            <a:tbl>
              <a:tblPr/>
              <a:tblGrid>
                <a:gridCol w="5286553"/>
                <a:gridCol w="984218"/>
                <a:gridCol w="814152"/>
                <a:gridCol w="814152"/>
                <a:gridCol w="814152"/>
                <a:gridCol w="814152"/>
                <a:gridCol w="814152"/>
                <a:gridCol w="814152"/>
              </a:tblGrid>
              <a:tr h="3799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21. Расходы местного бюджета  - всего (22+23+24+25+26+27+28+29+30+31+32+33+34+35)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493,9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567,9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677,9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620,4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537,4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522,2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в том числе: </a:t>
                      </a:r>
                    </a:p>
                  </a:txBody>
                  <a:tcPr marL="33056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8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>
                          <a:effectLst/>
                          <a:latin typeface="Times New Roman" panose="02020603050405020304" pitchFamily="18" charset="0"/>
                        </a:rPr>
                        <a:t>22. Общегосударственные вопросы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84,6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93,9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110,4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103,1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100,7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100,4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9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>
                          <a:effectLst/>
                          <a:latin typeface="Times New Roman" panose="02020603050405020304" pitchFamily="18" charset="0"/>
                        </a:rPr>
                        <a:t>23. Национальная оборона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1,4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1,4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1,6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1,6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1,6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0,8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>
                          <a:effectLst/>
                          <a:latin typeface="Times New Roman" panose="02020603050405020304" pitchFamily="18" charset="0"/>
                        </a:rPr>
                        <a:t>24. Национальная безопасность и правоохранительная деятельность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1,4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1,8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1,4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1,2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1,2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25. Национальная экономика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34,4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42,5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51,1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48,1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43,1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43,1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26. Жилищно-коммунальное хозяйство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57,7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65,5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122,8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28,4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22,7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27. Охрана окружающей среды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28.Образование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258,9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295,5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304,4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339,9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304,2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29. Культура, кинематография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42,7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61,8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38,4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37,4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37,2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30. Здравоохранение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31. Социальная политика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11,9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17,5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22,4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19,9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20,6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14,3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32. Физическая культура и спорт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1,2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1,2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1,6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1,4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1,6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1,5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33. Средства массовой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2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34. Обслуживание государственного и муниципального долга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3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35. Межбюджетные трансферты общего характера бюджетам субъектов Российской Федерации и муниципальных образований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38,2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3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36. Превышение доходов над расходами (+), или расходов на доходами (-) (2-21)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-1,2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15,6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-51,3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269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262">
              <a:schemeClr val="accent2">
                <a:lumMod val="60000"/>
                <a:lumOff val="40000"/>
              </a:schemeClr>
            </a:gs>
            <a:gs pos="0">
              <a:schemeClr val="accent2">
                <a:lumMod val="40000"/>
                <a:lumOff val="60000"/>
              </a:schemeClr>
            </a:gs>
            <a:gs pos="74000">
              <a:schemeClr val="accent2">
                <a:lumMod val="20000"/>
                <a:lumOff val="80000"/>
              </a:schemeClr>
            </a:gs>
            <a:gs pos="83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1924"/>
            <a:ext cx="3209924" cy="32099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2426" y="2201406"/>
            <a:ext cx="3087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 Black" panose="020B0A04020102020204" pitchFamily="34" charset="0"/>
              </a:rPr>
              <a:t>Доходы </a:t>
            </a:r>
            <a:r>
              <a:rPr lang="ru-RU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бюджета (тыс. рублей</a:t>
            </a:r>
            <a:r>
              <a:rPr lang="ru-RU" dirty="0">
                <a:solidFill>
                  <a:prstClr val="black"/>
                </a:solidFill>
                <a:latin typeface="Arial Black" panose="020B0A04020102020204" pitchFamily="34" charset="0"/>
              </a:rPr>
              <a:t>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663560"/>
              </p:ext>
            </p:extLst>
          </p:nvPr>
        </p:nvGraphicFramePr>
        <p:xfrm>
          <a:off x="88491" y="3293805"/>
          <a:ext cx="5770442" cy="234007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70442"/>
              </a:tblGrid>
              <a:tr h="23400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 год – 673 310,4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2025 год –</a:t>
                      </a:r>
                      <a:r>
                        <a:rPr lang="ru-RU" sz="4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517 544,2</a:t>
                      </a:r>
                      <a:endParaRPr lang="ru-RU" sz="4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2026</a:t>
                      </a:r>
                      <a:r>
                        <a:rPr lang="ru-RU" sz="4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год – 513 924,3</a:t>
                      </a:r>
                      <a:endParaRPr lang="ru-RU" sz="4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940" y="3362940"/>
            <a:ext cx="3495060" cy="34950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53275" y="3077495"/>
            <a:ext cx="3087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 Black" panose="020B0A04020102020204" pitchFamily="34" charset="0"/>
              </a:rPr>
              <a:t>Расходы </a:t>
            </a:r>
            <a:r>
              <a:rPr lang="ru-RU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бюджета (</a:t>
            </a:r>
            <a:r>
              <a:rPr lang="ru-RU" dirty="0">
                <a:solidFill>
                  <a:prstClr val="black"/>
                </a:solidFill>
                <a:latin typeface="Arial Black" panose="020B0A04020102020204" pitchFamily="34" charset="0"/>
              </a:rPr>
              <a:t>тыс. рублей)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975273"/>
              </p:ext>
            </p:extLst>
          </p:nvPr>
        </p:nvGraphicFramePr>
        <p:xfrm>
          <a:off x="5918200" y="418885"/>
          <a:ext cx="6189132" cy="2377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189132"/>
              </a:tblGrid>
              <a:tr h="23400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2024 год – </a:t>
                      </a:r>
                      <a:r>
                        <a:rPr lang="ru-RU" sz="4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684 280,7</a:t>
                      </a:r>
                      <a:endParaRPr lang="ru-RU" sz="4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2025 год –</a:t>
                      </a:r>
                      <a:r>
                        <a:rPr lang="ru-RU" sz="4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517 544,2</a:t>
                      </a:r>
                      <a:endParaRPr lang="ru-RU" sz="4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2026</a:t>
                      </a:r>
                      <a:r>
                        <a:rPr lang="ru-RU" sz="4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год – 513 924,3</a:t>
                      </a:r>
                      <a:endParaRPr lang="ru-RU" sz="4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ru-RU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242" y="231338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49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228056"/>
              </p:ext>
            </p:extLst>
          </p:nvPr>
        </p:nvGraphicFramePr>
        <p:xfrm>
          <a:off x="1966806" y="991864"/>
          <a:ext cx="8249920" cy="5207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2480"/>
                <a:gridCol w="2062480"/>
                <a:gridCol w="2062480"/>
                <a:gridCol w="2062480"/>
              </a:tblGrid>
              <a:tr h="94307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r>
                        <a:rPr lang="ru-RU" baseline="0" dirty="0" smtClean="0"/>
                        <a:t> показателя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 год (план)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2025 год (план)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2026 год (план)</a:t>
                      </a:r>
                      <a:endParaRPr lang="ru-RU" dirty="0"/>
                    </a:p>
                  </a:txBody>
                  <a:tcPr anchor="ctr"/>
                </a:tc>
              </a:tr>
              <a:tr h="541003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Palatino Linotype" panose="02040502050505030304" pitchFamily="18" charset="0"/>
                        </a:rPr>
                        <a:t>Доходы</a:t>
                      </a:r>
                      <a:endParaRPr lang="ru-RU" b="1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673 310,4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517 544,2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513 924,3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</a:tr>
              <a:tr h="133398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Налоговые и неналоговые доходы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91 550,0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97 187,0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103 200,2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</a:tr>
              <a:tr h="93378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Безвозмездные поступления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581 760,4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420 357,2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410 724,1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</a:tr>
              <a:tr h="541003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Palatino Linotype" panose="02040502050505030304" pitchFamily="18" charset="0"/>
                        </a:rPr>
                        <a:t>Расходы</a:t>
                      </a:r>
                      <a:endParaRPr lang="ru-RU" b="1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684 280,6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517 544,2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513 924,3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</a:tr>
              <a:tr h="87225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Palatino Linotype" panose="02040502050505030304" pitchFamily="18" charset="0"/>
                        </a:rPr>
                        <a:t>Дефицит (профицит)</a:t>
                      </a:r>
                    </a:p>
                    <a:p>
                      <a:endParaRPr lang="ru-RU" b="1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- </a:t>
                      </a:r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10 970,2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0,0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0,0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20800" y="160867"/>
            <a:ext cx="9541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ОСНОВНЫЕ ХАРАКТЕРИСТИКИ БЮДЖЕТА ШУЙСКОГО МУНИЦИПАЛЬНОГО РАЙОНА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83800" y="622532"/>
            <a:ext cx="1413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Palatino Linotype" panose="02040502050505030304" pitchFamily="18" charset="0"/>
              </a:rPr>
              <a:t>т</a:t>
            </a:r>
            <a:r>
              <a:rPr lang="ru-RU" dirty="0" smtClean="0">
                <a:latin typeface="Palatino Linotype" panose="02040502050505030304" pitchFamily="18" charset="0"/>
              </a:rPr>
              <a:t>ыс. руб.</a:t>
            </a:r>
            <a:endParaRPr lang="ru-RU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352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9899" y="163370"/>
            <a:ext cx="9951309" cy="36933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Налоговые доходы – 85 595,3 тыс. рублей</a:t>
            </a:r>
            <a:endParaRPr lang="ru-RU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827177012"/>
              </p:ext>
            </p:extLst>
          </p:nvPr>
        </p:nvGraphicFramePr>
        <p:xfrm>
          <a:off x="942926" y="631176"/>
          <a:ext cx="10499949" cy="5700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281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262">
              <a:schemeClr val="accent3">
                <a:lumMod val="75000"/>
              </a:schemeClr>
            </a:gs>
            <a:gs pos="53576">
              <a:srgbClr val="CBEFF0"/>
            </a:gs>
            <a:gs pos="0">
              <a:schemeClr val="accent3">
                <a:lumMod val="40000"/>
                <a:lumOff val="60000"/>
              </a:schemeClr>
            </a:gs>
            <a:gs pos="74000">
              <a:schemeClr val="accent2">
                <a:lumMod val="20000"/>
                <a:lumOff val="80000"/>
              </a:schemeClr>
            </a:gs>
            <a:gs pos="83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255073"/>
              </p:ext>
            </p:extLst>
          </p:nvPr>
        </p:nvGraphicFramePr>
        <p:xfrm>
          <a:off x="272026" y="906480"/>
          <a:ext cx="11605342" cy="5002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2671"/>
                <a:gridCol w="5802671"/>
              </a:tblGrid>
              <a:tr h="72108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r>
                        <a:rPr lang="ru-RU" baseline="0" dirty="0" smtClean="0"/>
                        <a:t> доходов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Сумма, тыс.</a:t>
                      </a:r>
                      <a:r>
                        <a:rPr lang="ru-RU" baseline="0" dirty="0" smtClean="0"/>
                        <a:t> рублей</a:t>
                      </a:r>
                      <a:endParaRPr lang="ru-RU" dirty="0"/>
                    </a:p>
                  </a:txBody>
                  <a:tcPr anchor="ctr"/>
                </a:tc>
              </a:tr>
              <a:tr h="92219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Доходы от</a:t>
                      </a:r>
                      <a:r>
                        <a:rPr lang="ru-RU" b="1" baseline="0" dirty="0" smtClean="0"/>
                        <a:t> использования имущества, находящегося в муниципальной собственности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3 383,1</a:t>
                      </a:r>
                    </a:p>
                  </a:txBody>
                  <a:tcPr anchor="ctr"/>
                </a:tc>
              </a:tr>
              <a:tr h="98806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Платежи при пользовании природными</a:t>
                      </a:r>
                      <a:r>
                        <a:rPr lang="ru-RU" b="1" baseline="0" dirty="0" smtClean="0"/>
                        <a:t> ресурсами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322,3</a:t>
                      </a:r>
                      <a:endParaRPr lang="ru-RU" b="1" dirty="0"/>
                    </a:p>
                  </a:txBody>
                  <a:tcPr anchor="ctr"/>
                </a:tc>
              </a:tr>
              <a:tr h="92219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Доходы от оказания платных услуг</a:t>
                      </a:r>
                      <a:r>
                        <a:rPr lang="ru-RU" b="1" baseline="0" dirty="0" smtClean="0"/>
                        <a:t> (работ) и компенсации затрат государства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1 445,5</a:t>
                      </a:r>
                      <a:endParaRPr lang="ru-RU" b="1" dirty="0"/>
                    </a:p>
                  </a:txBody>
                  <a:tcPr anchor="ctr"/>
                </a:tc>
              </a:tr>
              <a:tr h="92219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Доходы</a:t>
                      </a:r>
                      <a:r>
                        <a:rPr lang="ru-RU" b="1" baseline="0" dirty="0" smtClean="0"/>
                        <a:t> от продажи материальных и нематериальных активов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800,0</a:t>
                      </a:r>
                      <a:endParaRPr lang="ru-RU" b="1" dirty="0"/>
                    </a:p>
                  </a:txBody>
                  <a:tcPr anchor="ctr"/>
                </a:tc>
              </a:tr>
              <a:tr h="52696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Штрафы, санкции,</a:t>
                      </a:r>
                      <a:r>
                        <a:rPr lang="ru-RU" b="1" baseline="0" dirty="0" smtClean="0"/>
                        <a:t> возмещение ущерба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3,8</a:t>
                      </a:r>
                      <a:endParaRPr lang="ru-RU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12062" y="162779"/>
            <a:ext cx="8452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Неналоговые доходы – 5 954,7 тыс. рублей</a:t>
            </a:r>
            <a:endParaRPr lang="ru-RU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427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Сетка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Сетка">
  <a:themeElements>
    <a:clrScheme name="Сетк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Сетка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ppt/theme/theme3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4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5.xml><?xml version="1.0" encoding="utf-8"?>
<a:theme xmlns:a="http://schemas.openxmlformats.org/drawingml/2006/main" name="2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9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12815</TotalTime>
  <Words>4069</Words>
  <Application>Microsoft Office PowerPoint</Application>
  <PresentationFormat>Широкоэкранный</PresentationFormat>
  <Paragraphs>968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28</vt:i4>
      </vt:variant>
    </vt:vector>
  </HeadingPairs>
  <TitlesOfParts>
    <vt:vector size="52" baseType="lpstr">
      <vt:lpstr>Arial</vt:lpstr>
      <vt:lpstr>Arial Black</vt:lpstr>
      <vt:lpstr>Calibri</vt:lpstr>
      <vt:lpstr>Calibri Light</vt:lpstr>
      <vt:lpstr>Cambria</vt:lpstr>
      <vt:lpstr>Century Gothic</vt:lpstr>
      <vt:lpstr>Courier New</vt:lpstr>
      <vt:lpstr>Palatino Linotype</vt:lpstr>
      <vt:lpstr>Rockwell</vt:lpstr>
      <vt:lpstr>Rockwell Condensed</vt:lpstr>
      <vt:lpstr>Tahoma</vt:lpstr>
      <vt:lpstr>Times New Roman</vt:lpstr>
      <vt:lpstr>Trebuchet MS</vt:lpstr>
      <vt:lpstr>Wingdings</vt:lpstr>
      <vt:lpstr>Wingdings 3</vt:lpstr>
      <vt:lpstr>Сетка</vt:lpstr>
      <vt:lpstr>1_Сетка</vt:lpstr>
      <vt:lpstr>Грань</vt:lpstr>
      <vt:lpstr>След самолета</vt:lpstr>
      <vt:lpstr>2_Исполнительная</vt:lpstr>
      <vt:lpstr>1_Исполнительная</vt:lpstr>
      <vt:lpstr>4_Исполнительная</vt:lpstr>
      <vt:lpstr>Ретро</vt:lpstr>
      <vt:lpstr>Дерево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Муниципальная программа Шуйского муниципального района «Обеспечение безопасности граждан, профилактика правонарушений, коррупции и противодействие незаконному обороту наркотических средств на территории Шуйского муниципального района»</vt:lpstr>
      <vt:lpstr>Презентация PowerPoint</vt:lpstr>
      <vt:lpstr>Презентация PowerPoint</vt:lpstr>
      <vt:lpstr>Презентация PowerPoint</vt:lpstr>
      <vt:lpstr>Непрограммные мероприятия в 2024 году – 98 393,0тыс. рублей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Владелец</dc:creator>
  <cp:lastModifiedBy>Колосова</cp:lastModifiedBy>
  <cp:revision>1325</cp:revision>
  <cp:lastPrinted>2021-02-12T08:39:51Z</cp:lastPrinted>
  <dcterms:created xsi:type="dcterms:W3CDTF">2015-11-19T10:46:19Z</dcterms:created>
  <dcterms:modified xsi:type="dcterms:W3CDTF">2024-04-05T13:59:03Z</dcterms:modified>
</cp:coreProperties>
</file>