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1.jpg" ContentType="image/png"/>
  <Override PartName="/ppt/media/image12.jpg" ContentType="image/pn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845" r:id="rId4"/>
    <p:sldMasterId id="2147483985" r:id="rId5"/>
    <p:sldMasterId id="2147483997" r:id="rId6"/>
    <p:sldMasterId id="2147484021" r:id="rId7"/>
    <p:sldMasterId id="2147484141" r:id="rId8"/>
    <p:sldMasterId id="2147484153" r:id="rId9"/>
  </p:sldMasterIdLst>
  <p:notesMasterIdLst>
    <p:notesMasterId r:id="rId40"/>
  </p:notesMasterIdLst>
  <p:handoutMasterIdLst>
    <p:handoutMasterId r:id="rId41"/>
  </p:handoutMasterIdLst>
  <p:sldIdLst>
    <p:sldId id="257" r:id="rId10"/>
    <p:sldId id="291" r:id="rId11"/>
    <p:sldId id="327" r:id="rId12"/>
    <p:sldId id="369" r:id="rId13"/>
    <p:sldId id="370" r:id="rId14"/>
    <p:sldId id="258" r:id="rId15"/>
    <p:sldId id="295" r:id="rId16"/>
    <p:sldId id="366" r:id="rId17"/>
    <p:sldId id="367" r:id="rId18"/>
    <p:sldId id="368" r:id="rId19"/>
    <p:sldId id="359" r:id="rId20"/>
    <p:sldId id="328" r:id="rId21"/>
    <p:sldId id="364" r:id="rId22"/>
    <p:sldId id="360" r:id="rId23"/>
    <p:sldId id="330" r:id="rId24"/>
    <p:sldId id="331" r:id="rId25"/>
    <p:sldId id="332" r:id="rId26"/>
    <p:sldId id="333" r:id="rId27"/>
    <p:sldId id="361" r:id="rId28"/>
    <p:sldId id="371" r:id="rId29"/>
    <p:sldId id="336" r:id="rId30"/>
    <p:sldId id="337" r:id="rId31"/>
    <p:sldId id="338" r:id="rId32"/>
    <p:sldId id="339" r:id="rId33"/>
    <p:sldId id="342" r:id="rId34"/>
    <p:sldId id="341" r:id="rId35"/>
    <p:sldId id="362" r:id="rId36"/>
    <p:sldId id="363" r:id="rId37"/>
    <p:sldId id="297" r:id="rId38"/>
    <p:sldId id="296" r:id="rId3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FC857D-C839-4E9B-9C84-8315EFC42003}">
          <p14:sldIdLst>
            <p14:sldId id="257"/>
          </p14:sldIdLst>
        </p14:section>
        <p14:section name="Раздел без заголовка" id="{226C8BCE-E93E-4CAE-8094-9CFB374E71A1}">
          <p14:sldIdLst>
            <p14:sldId id="291"/>
            <p14:sldId id="327"/>
            <p14:sldId id="369"/>
            <p14:sldId id="370"/>
            <p14:sldId id="258"/>
            <p14:sldId id="295"/>
            <p14:sldId id="366"/>
            <p14:sldId id="367"/>
            <p14:sldId id="368"/>
            <p14:sldId id="359"/>
            <p14:sldId id="328"/>
          </p14:sldIdLst>
        </p14:section>
        <p14:section name="Раздел без заголовка" id="{331C4B55-9104-4C72-A475-ED76F9C427ED}">
          <p14:sldIdLst>
            <p14:sldId id="364"/>
            <p14:sldId id="360"/>
            <p14:sldId id="330"/>
            <p14:sldId id="331"/>
            <p14:sldId id="332"/>
            <p14:sldId id="333"/>
            <p14:sldId id="361"/>
            <p14:sldId id="371"/>
            <p14:sldId id="336"/>
            <p14:sldId id="337"/>
            <p14:sldId id="338"/>
            <p14:sldId id="339"/>
            <p14:sldId id="342"/>
            <p14:sldId id="341"/>
            <p14:sldId id="362"/>
            <p14:sldId id="363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елец" initials="В" lastIdx="1" clrIdx="0">
    <p:extLst>
      <p:ext uri="{19B8F6BF-5375-455C-9EA6-DF929625EA0E}">
        <p15:presenceInfo xmlns:p15="http://schemas.microsoft.com/office/powerpoint/2012/main" userId="Владеле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4D7"/>
    <a:srgbClr val="CAE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187500000000001E-2"/>
          <c:y val="4.6874997116449491E-3"/>
          <c:w val="0.96562499999999996"/>
          <c:h val="0.87499693190225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 w="101600" prst="riblet"/>
              <a:contourClr>
                <a:srgbClr val="000000"/>
              </a:contourClr>
            </a:sp3d>
          </c:spPr>
          <c:explosion val="9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3450000000000004"/>
                  <c:y val="-0.235073496858175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</a:t>
                    </a:r>
                    <a:r>
                      <a:rPr lang="en-US" baseline="0" dirty="0" smtClean="0"/>
                      <a:t> 886,8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999710875984249"/>
                  <c:y val="7.09215015427225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65 238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80474901574805"/>
                      <c:h val="6.425399457098950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3587524606299212"/>
                  <c:y val="8.88607843958670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149</a:t>
                    </a:r>
                    <a:r>
                      <a:rPr lang="en-US" baseline="0" dirty="0" smtClean="0"/>
                      <a:t> 454,1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22 841,4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155990.9</c:v>
                </c:pt>
                <c:pt idx="1">
                  <c:v>54659.3</c:v>
                </c:pt>
                <c:pt idx="2">
                  <c:v>150917.6</c:v>
                </c:pt>
                <c:pt idx="3" formatCode="General">
                  <c:v>22836.1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249507874015763E-2"/>
          <c:y val="0.90047515376014065"/>
          <c:w val="0.93275049212598427"/>
          <c:h val="8.5462347104924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Поступления от </a:t>
            </a:r>
            <a:r>
              <a:rPr lang="ru-RU" dirty="0" smtClean="0"/>
              <a:t>уплаты налогов </a:t>
            </a:r>
            <a:r>
              <a:rPr lang="ru-RU" dirty="0"/>
              <a:t>(тыс. рублей)</a:t>
            </a:r>
          </a:p>
        </c:rich>
      </c:tx>
      <c:layout>
        <c:manualLayout>
          <c:xMode val="edge"/>
          <c:yMode val="edge"/>
          <c:x val="0.51099457721175601"/>
          <c:y val="8.91176788423403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01398835365773E-2"/>
          <c:y val="9.4843489707960665E-2"/>
          <c:w val="0.92794612621451777"/>
          <c:h val="0.719138442559796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от налогов (тыс. рублей)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0353622669976802E-2"/>
                  <c:y val="-4.9670913673739478E-2"/>
                </c:manualLayout>
              </c:layout>
              <c:tx>
                <c:rich>
                  <a:bodyPr/>
                  <a:lstStyle/>
                  <a:p>
                    <a:fld id="{F0B2D2FE-9AA8-49F0-825C-211263718A5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. </a:t>
                    </a:r>
                    <a:r>
                      <a:rPr lang="ru-RU" baseline="0" dirty="0" smtClean="0"/>
                      <a:t>51 179,9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28681044069828"/>
                      <c:h val="0.100561581719508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857013876924545E-2"/>
                  <c:y val="-0.1248587800561652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1C9071-FD48-4010-AB74-342DA9CB42D9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. </a:t>
                    </a:r>
                    <a:r>
                      <a:rPr lang="ru-RU" baseline="0" dirty="0" smtClean="0"/>
                      <a:t>5 399,9</a:t>
                    </a:r>
                  </a:p>
                </c:rich>
              </c:tx>
              <c:numFmt formatCode="#,##0.00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5189"/>
                        <a:gd name="adj2" fmla="val 224407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3879285998035495"/>
                  <c:y val="-0.14126194241091122"/>
                </c:manualLayout>
              </c:layout>
              <c:numFmt formatCode="#,##0.00" sourceLinked="0"/>
              <c:spPr>
                <a:xfrm>
                  <a:off x="6674117" y="1894473"/>
                  <a:ext cx="2711159" cy="751487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2575"/>
                        <a:gd name="adj2" fmla="val 15190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820687319528884"/>
                      <c:h val="0.1318324138540799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7.7409899800465698E-2"/>
                  <c:y val="-4.9014723363287244E-2"/>
                </c:manualLayout>
              </c:layout>
              <c:numFmt formatCode="#,##0.00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2982"/>
                        <a:gd name="adj2" fmla="val 116688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 </c:v>
                </c:pt>
                <c:pt idx="2">
                  <c:v>Акцизы по подакцизным товарам, производимым на териитории РФ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45756</c:v>
                </c:pt>
                <c:pt idx="1">
                  <c:v>4705.3999999999996</c:v>
                </c:pt>
                <c:pt idx="2">
                  <c:v>9148.1</c:v>
                </c:pt>
                <c:pt idx="3">
                  <c:v>556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gapDepth val="291"/>
        <c:shape val="box"/>
        <c:axId val="310046856"/>
        <c:axId val="310047248"/>
        <c:axId val="0"/>
      </c:bar3DChart>
      <c:catAx>
        <c:axId val="310046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047248"/>
        <c:crosses val="autoZero"/>
        <c:auto val="1"/>
        <c:lblAlgn val="ctr"/>
        <c:lblOffset val="100"/>
        <c:noMultiLvlLbl val="0"/>
      </c:catAx>
      <c:valAx>
        <c:axId val="3100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04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64793529316411E-2"/>
          <c:y val="0.16822258353060487"/>
          <c:w val="0.5532695820682948"/>
          <c:h val="0.74979489458436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42DE55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2.1939046845432474E-2"/>
                  <c:y val="-2.65212697164702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</a:t>
                    </a:r>
                    <a:r>
                      <a:rPr lang="en-US" baseline="0" smtClean="0"/>
                      <a:t> 512,6</a:t>
                    </a:r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503971325590416E-3"/>
                  <c:y val="-1.94862607858386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146347127186286E-2"/>
                  <c:y val="-0.2056634020721345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301 266,1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308866410107439E-2"/>
                  <c:y val="-1.31662721236101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39 225,6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001231192891134E-3"/>
                  <c:y val="-1.91518962280544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67 845,5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17 320,6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4092459672058294E-3"/>
                  <c:y val="-1.6992948076994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3797387721947106E-2"/>
                  <c:y val="-5.8015455547674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15 026,3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Образование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59834.7</c:v>
                </c:pt>
                <c:pt idx="1">
                  <c:v>452</c:v>
                </c:pt>
                <c:pt idx="2" formatCode="#,##0.00">
                  <c:v>289737.3</c:v>
                </c:pt>
                <c:pt idx="3" formatCode="#,##0.00">
                  <c:v>39459.699999999997</c:v>
                </c:pt>
                <c:pt idx="4" formatCode="#,##0.00">
                  <c:v>53678.3</c:v>
                </c:pt>
                <c:pt idx="5" formatCode="#,##0.00">
                  <c:v>17021.5</c:v>
                </c:pt>
                <c:pt idx="6">
                  <c:v>1175.8</c:v>
                </c:pt>
                <c:pt idx="7" formatCode="#,##0.00">
                  <c:v>16870.599999999999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65566849585023"/>
          <c:y val="0.10194326698742874"/>
          <c:w val="0.32267043188279626"/>
          <c:h val="0.82130261879734157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</a:t>
            </a:r>
            <a:r>
              <a:rPr lang="ru-RU" dirty="0" smtClean="0"/>
              <a:t>бюджета (тыс.</a:t>
            </a:r>
            <a:r>
              <a:rPr lang="ru-RU" baseline="0" dirty="0" smtClean="0"/>
              <a:t> рублей)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485 686</a:t>
                    </a:r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5.729100483608997E-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20 017,7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468016.2</c:v>
                </c:pt>
                <c:pt idx="1">
                  <c:v>10213.700000000001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0.59092</cdr:y>
    </cdr:from>
    <cdr:to>
      <cdr:x>0.27342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731259" y="3293807"/>
          <a:ext cx="2788466" cy="228023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0.32458</cdr:x>
      <cdr:y>0.6795</cdr:y>
    </cdr:from>
    <cdr:to>
      <cdr:x>0.42478</cdr:x>
      <cdr:y>0.74332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08122" y="3873363"/>
          <a:ext cx="1052052" cy="363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0.5</cdr:x>
      <cdr:y>0.72607</cdr:y>
    </cdr:from>
    <cdr:to>
      <cdr:x>0.56711</cdr:x>
      <cdr:y>0.76402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49974" y="4138835"/>
          <a:ext cx="704702" cy="216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0.71507</cdr:x>
      <cdr:y>0.76402</cdr:y>
    </cdr:from>
    <cdr:to>
      <cdr:x>0.78062</cdr:x>
      <cdr:y>0.80541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508173" y="4355143"/>
          <a:ext cx="688258" cy="235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563E-2E5A-4B47-B78B-4080834C1733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3802-D951-47D5-ADEA-AC1B9B11A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1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4184E-171F-4B12-A4AC-40051AE7D01C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2DA0F-8227-403A-A351-244A7666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9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0201-051B-4DC0-9483-89E1602FA36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0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0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039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464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960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122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595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884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1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28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58A18F-26F9-420C-93AA-CAC27DC6A9B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14949"/>
                </a:solidFill>
              </a:rPr>
              <a:pPr/>
              <a:t>‹#›</a:t>
            </a:fld>
            <a:endParaRPr lang="ru-RU">
              <a:solidFill>
                <a:srgbClr val="51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71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8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948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303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340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4F176-0BC5-4EAE-B717-C68D5CB6168E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28.12.2022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2A1C5F9-1A88-4274-A517-76AC3D88AE4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409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802A0-4C82-4405-8AD3-4EC3704BDDFC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28.12.2022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8DD5B-681B-4914-868E-38EA24BA4AA1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09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fld id="{FB90FC29-B18B-4EA7-A96B-BC48BC873923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28.12.2022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DD260BE-FDA2-4905-BCE9-A193CC07659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11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CB507-9416-45C6-8CD2-4E5580F6C31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28.12.2022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1B082-45A8-4FD8-B5F1-1AD4DE15013B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9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36C47-C8DB-4C3C-9771-5C16D094170B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28.12.2022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C11F3-8A61-4B81-8549-7680EB712C5E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05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FF50D-54E4-4AA1-AD69-F0798EFB48D6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28.12.2022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E567-AA39-4A00-9A0C-27951F00386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92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F1E8F-C52E-49DD-95F9-55AE2F0A55E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28.12.2022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DC022-A4EB-41AF-A256-EF646194C6A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375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C18B9-AF07-4F22-9D1C-38CEF29F2C14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28.12.2022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E4389-2CA7-4091-9C3C-69CDAFA06357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87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2A096-EE35-450C-85E8-DEF77CABD80D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28.12.2022</a:t>
            </a:fld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FF663-E859-4FBF-B55C-22256A43872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68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692AF-BBE2-40E3-8F2B-771C02F88805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28.12.2022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CEC46-717D-4B92-B076-5BC16A57A0BF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426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249EA-49F3-4C7C-8730-A3AA76E01F22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28.12.2022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85A08-665F-4675-B541-8348536EE85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5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7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5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15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2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4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5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3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5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19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8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2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2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43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6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1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04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55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44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42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88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2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82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40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6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5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37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4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38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07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59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35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53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42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99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76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19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49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4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06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064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347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4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57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9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04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6C0-6F51-4F7C-9082-54CB5E90A87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67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EC7-A6EA-4C8D-B654-FB9CA957C1D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7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8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729-C0B1-494C-AE65-13C937E008F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31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B122-B592-4C92-86D8-5C1B1CE9058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7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A8C-B35B-49CB-9AD3-203B88C242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51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014-798F-4CAA-9D9B-2ABD2501658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6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063-17A7-49DA-9BC5-92BA635F86B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32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D28C-3A95-4176-A77B-D2DE7C82456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59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ED65-CD53-4585-A818-16154B67307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48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556F-AB9E-42D3-9068-DAE8194CF3A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15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783-7552-4380-A694-1C1C41DF9EC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01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5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861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03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88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3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29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84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75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316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5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336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0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22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42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17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6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73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066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858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130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661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931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2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47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80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28.12.2022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0C5EB5-362F-47E8-BC7F-8BD8FCF041F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58A18F-26F9-420C-93AA-CAC27DC6A9B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srgbClr val="696464"/>
                </a:solidFill>
              </a:rPr>
              <a:pPr/>
              <a:t>28.12.2022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034C1FB-8DEA-4CA5-80C6-BDC1054F0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0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4468" y="1405192"/>
            <a:ext cx="10464800" cy="30469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БЮДЖЕТ ДЛЯ ГРАЖДАН (ноябрь)</a:t>
            </a:r>
          </a:p>
          <a:p>
            <a:pPr algn="ctr"/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одготовлен на основе решения Совета Шуйского муниципального района от 20.12.2021 № 79 «О бюджете Шуйского муниципального района на 2022 год и на плановый период 2023 и 2024 годов»</a:t>
            </a:r>
          </a:p>
        </p:txBody>
      </p:sp>
    </p:spTree>
    <p:extLst>
      <p:ext uri="{BB962C8B-B14F-4D97-AF65-F5344CB8AC3E}">
        <p14:creationId xmlns:p14="http://schemas.microsoft.com/office/powerpoint/2010/main" val="34374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3">
                <a:lumMod val="75000"/>
              </a:schemeClr>
            </a:gs>
            <a:gs pos="53576">
              <a:srgbClr val="CBEFF0"/>
            </a:gs>
            <a:gs pos="0">
              <a:schemeClr val="accent3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782613"/>
              </p:ext>
            </p:extLst>
          </p:nvPr>
        </p:nvGraphicFramePr>
        <p:xfrm>
          <a:off x="272026" y="906480"/>
          <a:ext cx="11605342" cy="500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671"/>
                <a:gridCol w="5802671"/>
              </a:tblGrid>
              <a:tr h="7210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Сумма, 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</a:t>
                      </a:r>
                      <a:r>
                        <a:rPr lang="ru-RU" b="1" baseline="0" dirty="0" smtClean="0"/>
                        <a:t> использования имущества, находящегося в муниципальной собственности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3 781,9</a:t>
                      </a:r>
                    </a:p>
                  </a:txBody>
                  <a:tcPr anchor="ctr"/>
                </a:tc>
              </a:tr>
              <a:tr h="98806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Платежи при пользовании природными</a:t>
                      </a:r>
                      <a:r>
                        <a:rPr lang="ru-RU" b="1" baseline="0" dirty="0" smtClean="0"/>
                        <a:t> ресурсами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686,0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 оказания платных услуг</a:t>
                      </a:r>
                      <a:r>
                        <a:rPr lang="ru-RU" b="1" baseline="0" dirty="0" smtClean="0"/>
                        <a:t> (работ) и компенсации затрат государства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1 274,9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</a:t>
                      </a:r>
                      <a:r>
                        <a:rPr lang="ru-RU" b="1" baseline="0" dirty="0" smtClean="0"/>
                        <a:t> от продажи материальных и нематериальных активов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2 254,21</a:t>
                      </a:r>
                      <a:endParaRPr lang="ru-RU" b="1" dirty="0"/>
                    </a:p>
                  </a:txBody>
                  <a:tcPr anchor="ctr"/>
                </a:tc>
              </a:tr>
              <a:tr h="5269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Штрафы, санкции,</a:t>
                      </a:r>
                      <a:r>
                        <a:rPr lang="ru-RU" b="1" baseline="0" dirty="0" smtClean="0"/>
                        <a:t> возмещение ущерба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261,1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2062" y="162779"/>
            <a:ext cx="845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– 8 424,2 тыс. рублей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2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133" y="116632"/>
            <a:ext cx="9677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Расходы бюджета Шуйского муниципального района на </a:t>
            </a:r>
            <a:r>
              <a:rPr lang="ru-RU" dirty="0" smtClean="0">
                <a:solidFill>
                  <a:prstClr val="white"/>
                </a:solidFill>
              </a:rPr>
              <a:t>2022 </a:t>
            </a:r>
            <a:r>
              <a:rPr lang="ru-RU" dirty="0">
                <a:solidFill>
                  <a:prstClr val="white"/>
                </a:solidFill>
              </a:rPr>
              <a:t>год </a:t>
            </a:r>
            <a:r>
              <a:rPr lang="ru-RU" dirty="0" smtClean="0">
                <a:solidFill>
                  <a:prstClr val="white"/>
                </a:solidFill>
              </a:rPr>
              <a:t>– 505 704,1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тыс</a:t>
            </a:r>
            <a:r>
              <a:rPr lang="ru-RU" dirty="0">
                <a:solidFill>
                  <a:prstClr val="white"/>
                </a:solidFill>
              </a:rPr>
              <a:t>. </a:t>
            </a:r>
            <a:r>
              <a:rPr lang="ru-RU" dirty="0" smtClean="0">
                <a:solidFill>
                  <a:prstClr val="white"/>
                </a:solidFill>
              </a:rPr>
              <a:t>рублей 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25988957"/>
              </p:ext>
            </p:extLst>
          </p:nvPr>
        </p:nvGraphicFramePr>
        <p:xfrm>
          <a:off x="1631504" y="692696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64189"/>
              </p:ext>
            </p:extLst>
          </p:nvPr>
        </p:nvGraphicFramePr>
        <p:xfrm>
          <a:off x="220132" y="36056"/>
          <a:ext cx="11675533" cy="6584194"/>
        </p:xfrm>
        <a:graphic>
          <a:graphicData uri="http://schemas.openxmlformats.org/drawingml/2006/table">
            <a:tbl>
              <a:tblPr firstRow="1" firstCol="1" bandRow="1"/>
              <a:tblGrid>
                <a:gridCol w="1019203"/>
                <a:gridCol w="7735331"/>
                <a:gridCol w="2920999"/>
              </a:tblGrid>
              <a:tr h="264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Утверждено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(тыс. рублей)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61 512,6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1 484,4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ОГВ и представительных органов МО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2 774,4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Правительства РФ, высших исполнительных ОГВ субъектов РФ, местных администраций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526,6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7 312,0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467,1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20 926,7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655,9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Защита населения и территорий от ЧС природного и техногенного характера, гражданская оборона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39 225,6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605,4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37 924, 3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695,9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67 845,5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3 945,8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61 424,8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2 474,8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301 266,1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713,4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169 611,5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602,7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6 172,4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17 320,6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17 320,6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15 026,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1 773,1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242,7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 социальной политики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1 175,8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1 175,8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9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3548" y="176981"/>
            <a:ext cx="5556320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Социально-значимые проекты, предусмотренные к финансированию за счет бюджета Шуйского муниципального района на 2022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2323" y="1550850"/>
            <a:ext cx="11791202" cy="49859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Осуществление деятельности по газификации в Шуйском муниципальном районе – </a:t>
            </a:r>
            <a:r>
              <a:rPr lang="ru-RU" sz="1400" dirty="0" smtClean="0"/>
              <a:t>1 993, 4 тыс</a:t>
            </a:r>
            <a:r>
              <a:rPr lang="ru-RU" sz="1400" dirty="0" smtClean="0"/>
              <a:t>. рублей</a:t>
            </a:r>
            <a:r>
              <a:rPr lang="ru-RU" sz="1400" dirty="0" smtClean="0"/>
              <a:t>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Приобретение и установка спортивного оборудования для спортивных площадок в административных центрах поселений Шуйского муниципального района – 385,0 тыс. рублей</a:t>
            </a:r>
            <a:r>
              <a:rPr lang="ru-RU" sz="1400" dirty="0" smtClean="0"/>
              <a:t>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Содержание и текущий ремонт дорожной сети Шуйского муниципального района – </a:t>
            </a:r>
            <a:r>
              <a:rPr lang="ru-RU" sz="1400" dirty="0" smtClean="0"/>
              <a:t>10 649,4 тыс</a:t>
            </a:r>
            <a:r>
              <a:rPr lang="ru-RU" sz="1400" dirty="0" smtClean="0"/>
              <a:t>. рублей</a:t>
            </a:r>
            <a:r>
              <a:rPr lang="ru-RU" sz="1400" dirty="0" smtClean="0"/>
              <a:t>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 Проектирование </a:t>
            </a:r>
            <a:r>
              <a:rPr lang="ru-RU" sz="1400" dirty="0"/>
              <a:t>строительства (реконструкции),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</a:t>
            </a:r>
            <a:r>
              <a:rPr lang="ru-RU" sz="1400" dirty="0" smtClean="0"/>
              <a:t>фондов – 8 135,0 тыс. рублей</a:t>
            </a:r>
            <a:r>
              <a:rPr lang="ru-RU" sz="1400" dirty="0" smtClean="0"/>
              <a:t>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Предоставление мер социальной поддержки в части организации подвоза учащихся, проживающих на территории Шуйского муниципального района, к муниципальным образовательным учреждениям и обратно – </a:t>
            </a:r>
            <a:r>
              <a:rPr lang="ru-RU" sz="1400" dirty="0" smtClean="0"/>
              <a:t>501, 4 </a:t>
            </a:r>
            <a:r>
              <a:rPr lang="ru-RU" sz="1400" dirty="0" smtClean="0"/>
              <a:t>тыс. рублей;</a:t>
            </a:r>
          </a:p>
          <a:p>
            <a:endParaRPr lang="ru-RU" sz="1400" dirty="0" smtClean="0"/>
          </a:p>
          <a:p>
            <a:r>
              <a:rPr lang="ru-RU" sz="1400" dirty="0" smtClean="0"/>
              <a:t> </a:t>
            </a:r>
            <a:endParaRPr lang="ru-RU" sz="1400" dirty="0" smtClean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7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11008" y="836713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92145" y="4869160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598429"/>
              </p:ext>
            </p:extLst>
          </p:nvPr>
        </p:nvGraphicFramePr>
        <p:xfrm>
          <a:off x="0" y="143934"/>
          <a:ext cx="12192000" cy="652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0182"/>
                <a:gridCol w="1731818"/>
              </a:tblGrid>
              <a:tr h="209953">
                <a:tc>
                  <a:txBody>
                    <a:bodyPr/>
                    <a:lstStyle/>
                    <a:p>
                      <a:pPr algn="ctr"/>
                      <a:r>
                        <a:rPr lang="ru-RU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Муниципальные программы Шуйского муниципального района</a:t>
                      </a:r>
                      <a:endParaRPr lang="ru-RU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на 2022</a:t>
                      </a:r>
                      <a:r>
                        <a:rPr lang="ru-RU" sz="12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год (тыс. рублей)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9193"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управления муниципальной собственностью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564, 5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организации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муниципального управления»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56 </a:t>
                      </a:r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691,9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автомобильных дорог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37 924,2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888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«Экономическое развитие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458,0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«Улучшение условий и охраны труда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19,5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«Развитие сельского хозяйства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и регулирование рынков сельскохозяйственной продукции, сырья, продовольствия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36,0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культуры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17 320,6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качественным жильем и услугами жилищно-коммунального хозяйства населения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70 949,7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1 175,8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290 783,3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«Управление муниципальными финансами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5 150, 7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4 595,5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5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270" y="400390"/>
            <a:ext cx="6364906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«Совершенствование управления муниципальной собственностью Шуйского муниципального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02271"/>
              </p:ext>
            </p:extLst>
          </p:nvPr>
        </p:nvGraphicFramePr>
        <p:xfrm>
          <a:off x="1703511" y="1988842"/>
          <a:ext cx="9421690" cy="3616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4089401"/>
              </a:tblGrid>
              <a:tr h="99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2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5420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564,5</a:t>
                      </a:r>
                      <a:endParaRPr lang="ru-RU" sz="1400" dirty="0"/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технической инвентаризации объектов недвижимости и оценки муниципального имущества</a:t>
                      </a:r>
                      <a:r>
                        <a:rPr lang="ru-RU" sz="1400" baseline="0" dirty="0" smtClean="0"/>
                        <a:t> Шуйского муниципального района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326,6</a:t>
                      </a:r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кадастровых</a:t>
                      </a:r>
                      <a:r>
                        <a:rPr lang="ru-RU" sz="1400" baseline="0" dirty="0" smtClean="0"/>
                        <a:t> работ земельных участков, государственная собственность на которые не разграничена, и которые находятся в собственности Шуйского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237,9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76" y="400390"/>
            <a:ext cx="1979712" cy="15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9868" cy="1652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8686" y="372210"/>
            <a:ext cx="84249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</a:rPr>
              <a:t>«Совершенствование организации муниципального управления»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86854"/>
              </p:ext>
            </p:extLst>
          </p:nvPr>
        </p:nvGraphicFramePr>
        <p:xfrm>
          <a:off x="626534" y="957940"/>
          <a:ext cx="11116733" cy="57275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/>
                <a:gridCol w="3649133"/>
              </a:tblGrid>
              <a:tr h="3207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2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2707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Расходы на исполнение программы - 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56 691.9</a:t>
                      </a:r>
                      <a:endParaRPr lang="ru-RU" sz="1200" b="1" dirty="0"/>
                    </a:p>
                  </a:txBody>
                  <a:tcPr/>
                </a:tc>
              </a:tr>
              <a:tr h="7634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Проведение мониторинга общественного мнения об эффективности муниципальной службы и результативности профессиональной служебной деятельности муниципальных служащих, подготовка</a:t>
                      </a:r>
                      <a:r>
                        <a:rPr lang="ru-RU" sz="1200" baseline="0" dirty="0" smtClean="0"/>
                        <a:t> и повышение профессиональной компетентности и квалификации муниципальных служащих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146,5</a:t>
                      </a:r>
                    </a:p>
                  </a:txBody>
                  <a:tcPr/>
                </a:tc>
              </a:tr>
              <a:tr h="3933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дополнительного</a:t>
                      </a:r>
                      <a:r>
                        <a:rPr lang="ru-RU" sz="1200" baseline="0" dirty="0" smtClean="0"/>
                        <a:t> пенсионного обеспечения за выслугу лет лицам, замещавшим выборные муниципальные должности муниципальной службы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</a:t>
                      </a:r>
                      <a:r>
                        <a:rPr lang="ru-RU" sz="1200" b="1" dirty="0" smtClean="0"/>
                        <a:t>748,7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2148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Главы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</a:t>
                      </a:r>
                      <a:r>
                        <a:rPr lang="ru-RU" sz="1200" b="1" dirty="0" smtClean="0"/>
                        <a:t>484,</a:t>
                      </a:r>
                      <a:r>
                        <a:rPr lang="ru-RU" sz="1200" b="1" baseline="0" dirty="0" smtClean="0"/>
                        <a:t> 3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23 742,6</a:t>
                      </a:r>
                    </a:p>
                  </a:txBody>
                  <a:tcPr/>
                </a:tc>
              </a:tr>
              <a:tr h="1887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</a:t>
                      </a:r>
                      <a:r>
                        <a:rPr lang="ru-RU" sz="1200" baseline="0" dirty="0" smtClean="0"/>
                        <a:t> Председателя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597,1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261,3</a:t>
                      </a:r>
                    </a:p>
                  </a:txBody>
                  <a:tcPr/>
                </a:tc>
              </a:tr>
              <a:tr h="2409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Управления образования администрации Шуйского муниципального района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6 125. 9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2104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Контрольно-счетной</a:t>
                      </a:r>
                      <a:r>
                        <a:rPr lang="ru-RU" sz="1200" baseline="0" dirty="0" smtClean="0"/>
                        <a:t> палаты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</a:t>
                      </a:r>
                      <a:r>
                        <a:rPr lang="ru-RU" sz="1200" b="1" dirty="0" smtClean="0"/>
                        <a:t>451,9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мероприятий, связанных с государственными праздниками, юбилейными и памятными датами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184,9</a:t>
                      </a:r>
                    </a:p>
                  </a:txBody>
                  <a:tcPr/>
                </a:tc>
              </a:tr>
              <a:tr h="2366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внешнего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46,5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319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полномочий органов ОМСУ Шуйского</a:t>
                      </a:r>
                      <a:r>
                        <a:rPr lang="ru-RU" sz="1200" baseline="0" dirty="0" smtClean="0"/>
                        <a:t> муниципального района в сфере архивного дела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672,9</a:t>
                      </a:r>
                    </a:p>
                  </a:txBody>
                  <a:tcPr/>
                </a:tc>
              </a:tr>
              <a:tr h="3585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предоставления государственных и муниципальных услуг на базе УРМ МКУ </a:t>
                      </a:r>
                      <a:r>
                        <a:rPr lang="ru-RU" sz="1200" baseline="0" dirty="0" err="1" smtClean="0"/>
                        <a:t>г.о</a:t>
                      </a:r>
                      <a:r>
                        <a:rPr lang="ru-RU" sz="1200" baseline="0" dirty="0" smtClean="0"/>
                        <a:t>. Шуя «Многофункциональный центр предоставления государственных и муниципальных услуг»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320,7</a:t>
                      </a:r>
                    </a:p>
                  </a:txBody>
                  <a:tcPr/>
                </a:tc>
              </a:tr>
              <a:tr h="2802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деятельности</a:t>
                      </a:r>
                      <a:r>
                        <a:rPr lang="ru-RU" sz="1200" baseline="0" dirty="0" smtClean="0"/>
                        <a:t> МКУ «Управление административно-хозяйственного обеспечения»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13 022,6</a:t>
                      </a:r>
                    </a:p>
                  </a:txBody>
                  <a:tcPr/>
                </a:tc>
              </a:tr>
              <a:tr h="2802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внутреннего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5,2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2561" y="6652"/>
            <a:ext cx="1924334" cy="12762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16" y="151295"/>
            <a:ext cx="3361982" cy="1131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890" y="219021"/>
            <a:ext cx="607167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</a:t>
            </a:r>
            <a:endParaRPr lang="ru-RU" b="1" spc="-15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автомобильных дорог Шуйского муниципального района»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8583"/>
              </p:ext>
            </p:extLst>
          </p:nvPr>
        </p:nvGraphicFramePr>
        <p:xfrm>
          <a:off x="260891" y="1282888"/>
          <a:ext cx="11535407" cy="4386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5055"/>
                <a:gridCol w="1410352"/>
              </a:tblGrid>
              <a:tr h="3821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2022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24449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исполнение программы - всего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37 924,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6387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автомобильных дорог местного значения ШМР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5 236,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412, 7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155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дорожной сети ШМР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33684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ремонт пешеходного перехода через р. Теза в с. Зеленый бор и текущий ремонт  пешеходного перехода через р.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Себирянка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районе д.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Зименки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228,6</a:t>
                      </a:r>
                    </a:p>
                  </a:txBody>
                  <a:tcPr anchor="ctr"/>
                </a:tc>
              </a:tr>
              <a:tr h="71216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из бюджета ШМР бюджетам сельских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поселений на исполнение передаваемых полномочий по дорожной деятельности в отношении автомобильных дорог местного значения в границах населенных пунктов поселения и обеспечение безопасности дорожного движения на них, включая создание и обеспечение функционирования парковок, осуществление муниципального контроля за сохранностью автомобильных дорог местного значения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2 675,4</a:t>
                      </a:r>
                    </a:p>
                  </a:txBody>
                  <a:tcPr anchor="ctr"/>
                </a:tc>
              </a:tr>
              <a:tr h="489701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строительного контроля при выполнении работ на объекте «Выполнение работ по ремонту автомобильных дорог общего пользования местного значения по ул. Совхозная, ул. Фрунзе и ул. Советская с. Васильевское Шуйского муниципального района»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</a:p>
                  </a:txBody>
                  <a:tcPr anchor="ctr"/>
                </a:tc>
              </a:tr>
              <a:tr h="40917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строительства (реконструкции),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8 135,0</a:t>
                      </a:r>
                    </a:p>
                  </a:txBody>
                  <a:tcPr anchor="ctr"/>
                </a:tc>
              </a:tr>
              <a:tr h="13758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дорожных знаков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anchor="ctr"/>
                </a:tc>
              </a:tr>
              <a:tr h="531555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материалов по формированию законопослушного поведения участников дорожного движения и профилактике дорожно-транспортного травматизма на интернет ресурсах администрации Шуйского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55248"/>
              </p:ext>
            </p:extLst>
          </p:nvPr>
        </p:nvGraphicFramePr>
        <p:xfrm>
          <a:off x="272955" y="6112123"/>
          <a:ext cx="1152334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9344"/>
                <a:gridCol w="1423999"/>
              </a:tblGrid>
              <a:tr h="39421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строительного контроля при выполнении работ на объекте «Ремонт участка дороги по ул. Центральная и дороги по ул. Северная с.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Китово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Шуйского района Ивановской области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114, 7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56237"/>
              </p:ext>
            </p:extLst>
          </p:nvPr>
        </p:nvGraphicFramePr>
        <p:xfrm>
          <a:off x="272953" y="5764461"/>
          <a:ext cx="11523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2993"/>
                <a:gridCol w="141035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дорожной деятельности на автомобильных дорогах общего пользования местного значения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15 598,1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8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04" y="3789040"/>
            <a:ext cx="3347864" cy="2510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0808" y="116632"/>
            <a:ext cx="8897699" cy="523220"/>
          </a:xfrm>
          <a:prstGeom prst="rect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«Экономическое развитие Шуйского муниципального </a:t>
            </a:r>
            <a:r>
              <a:rPr lang="ru-RU" sz="1400" dirty="0" smtClean="0">
                <a:solidFill>
                  <a:prstClr val="white"/>
                </a:solidFill>
              </a:rPr>
              <a:t>района»</a:t>
            </a:r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861410"/>
              </p:ext>
            </p:extLst>
          </p:nvPr>
        </p:nvGraphicFramePr>
        <p:xfrm>
          <a:off x="334000" y="1199768"/>
          <a:ext cx="6574800" cy="531986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61333"/>
                <a:gridCol w="1913467"/>
              </a:tblGrid>
              <a:tr h="8702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Приоритетные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направления муниципальной программы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Сумма на 2022 год, тыс. рублей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87023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</a:rPr>
                        <a:t>Расходы на исполнение программы -</a:t>
                      </a:r>
                      <a:r>
                        <a:rPr lang="ru-RU" sz="1800" b="1" baseline="0" dirty="0" smtClean="0">
                          <a:effectLst/>
                        </a:rPr>
                        <a:t> всего</a:t>
                      </a:r>
                      <a:endParaRPr lang="ru-RU" sz="18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458,0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8702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выставочно-ярмарочной деятельности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8702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мероприятия «День</a:t>
                      </a:r>
                      <a:r>
                        <a:rPr lang="ru-RU" sz="1200" baseline="0" dirty="0" smtClean="0"/>
                        <a:t> предпринимателя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 субсиди</a:t>
                      </a:r>
                      <a:r>
                        <a:rPr lang="ru-RU" sz="1200" baseline="0" dirty="0" smtClean="0"/>
                        <a:t>й субъектам малого и среднего предпринимательства на отдельные виды затрат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258,0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</a:t>
                      </a:r>
                      <a:r>
                        <a:rPr lang="ru-RU" sz="1200" baseline="0" dirty="0" smtClean="0"/>
                        <a:t> субсидий из бюджета ШМР юр. лицам и ИП на возмещение стоимости горюче-смазочных материалов при доставке автотранспортом социально значимых товаров в отдельные, труднодоступные и малонаселенные пункты ШМР, а также в пункты, в которых отсутствуют торговые объекты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715085" y="809980"/>
            <a:ext cx="3563888" cy="27363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Целью Программы является организация действий по стабилизации экономического положения и формирование предпосылок устойчивого развития муниципального района как основы повышения качества жизни нынешнего и будущего поколения жителей района за счет снятия комплекса первоочередных проблем района</a:t>
            </a:r>
          </a:p>
        </p:txBody>
      </p:sp>
    </p:spTree>
    <p:extLst>
      <p:ext uri="{BB962C8B-B14F-4D97-AF65-F5344CB8AC3E}">
        <p14:creationId xmlns:p14="http://schemas.microsoft.com/office/powerpoint/2010/main" val="4756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3805767"/>
            <a:ext cx="45720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69" y="400390"/>
            <a:ext cx="10724397" cy="30777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«Улучшение условий и охраны труда в Шуйском муниципальном районе»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249405"/>
              </p:ext>
            </p:extLst>
          </p:nvPr>
        </p:nvGraphicFramePr>
        <p:xfrm>
          <a:off x="1203700" y="913675"/>
          <a:ext cx="9643533" cy="40861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29022"/>
                <a:gridCol w="2114511"/>
              </a:tblGrid>
              <a:tr h="1386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2022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6899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9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</a:t>
                      </a:r>
                      <a:r>
                        <a:rPr lang="ru-RU" sz="1400" baseline="0" dirty="0" smtClean="0"/>
                        <a:t> и проведение спецоценки условий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  <a:tr h="6668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Обучение по охране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Информационное обеспечение мероприятий, связанных с вопросами по улучшению условий</a:t>
                      </a:r>
                      <a:r>
                        <a:rPr lang="ru-RU" sz="1400" baseline="0" dirty="0" smtClean="0"/>
                        <a:t> и охраны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 и проведение оценки</a:t>
                      </a:r>
                      <a:r>
                        <a:rPr lang="ru-RU" sz="1400" baseline="0" dirty="0" smtClean="0"/>
                        <a:t> профессиональных рисков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10,5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6" y="1754093"/>
            <a:ext cx="4275667" cy="404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0436" y="431800"/>
            <a:ext cx="68495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Шуйский муниципальный район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состав Шуйского муниципального района   входит 8 поселений:			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Колобовское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городское поселение 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Афанасьевское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Васильевское сельское поселение			- Введенское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Перемиловское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Семейкинское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52" y="988524"/>
            <a:ext cx="1222100" cy="15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7126"/>
            <a:ext cx="12192000" cy="6858000"/>
          </a:xfrm>
          <a:prstGeom prst="rect">
            <a:avLst/>
          </a:prstGeo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95" y="4704911"/>
            <a:ext cx="2486493" cy="1656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94" y="4526137"/>
            <a:ext cx="2776627" cy="1849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28" y="2864664"/>
            <a:ext cx="2765398" cy="184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27" y="2879055"/>
            <a:ext cx="2455333" cy="161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7734" y="173867"/>
            <a:ext cx="11257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 ШМР»</a:t>
            </a:r>
            <a:endParaRPr lang="ru-RU" sz="2000" b="1" cap="none" spc="5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33" y="907756"/>
            <a:ext cx="115739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на 2022 год – 36,0 тыс. рублей</a:t>
            </a:r>
          </a:p>
          <a:p>
            <a:pPr algn="ctr"/>
            <a:endParaRPr lang="ru-RU" sz="1000" dirty="0" smtClean="0"/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9122" y="3733769"/>
            <a:ext cx="518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5" y="3429000"/>
            <a:ext cx="2807412" cy="157480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20231"/>
              </p:ext>
            </p:extLst>
          </p:nvPr>
        </p:nvGraphicFramePr>
        <p:xfrm>
          <a:off x="937281" y="1295399"/>
          <a:ext cx="10323386" cy="1417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3786"/>
                <a:gridCol w="3149600"/>
              </a:tblGrid>
              <a:tr h="6077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Приоритетные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направления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Сумма на 2022 год, тыс. рублей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1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Расходы на исполнение программы -</a:t>
                      </a:r>
                      <a:r>
                        <a:rPr lang="ru-RU" sz="1400" b="1" baseline="0" dirty="0" smtClean="0">
                          <a:effectLst/>
                        </a:rPr>
                        <a:t> всего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36,0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52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работ по ликвидации борщевика Сосновского на территории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7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\Рабочий стол\ЖУРНАЛ И ПРЕЗЕНТАЦИЯ ПО БЮДЖЕТУ\_poet-sel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21" y="-2253"/>
            <a:ext cx="3384376" cy="22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B\Рабочий стол\ЖУРНАЛ И ПРЕЗЕНТАЦИЯ ПО БЮДЖЕТУ\фоооотооо 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42" y="4653136"/>
            <a:ext cx="3357439" cy="20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2" y="1"/>
            <a:ext cx="3521378" cy="2251741"/>
          </a:xfrm>
          <a:prstGeom prst="rect">
            <a:avLst/>
          </a:prstGeom>
        </p:spPr>
      </p:pic>
      <p:pic>
        <p:nvPicPr>
          <p:cNvPr id="2052" name="Picture 4" descr="C:\Documents and Settings\B\Local Settings\Temporary Internet Files\Content.IE5\B8WMFBCT\MC9003444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8" y="4415602"/>
            <a:ext cx="3736849" cy="24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62999" y="2484548"/>
            <a:ext cx="3184385" cy="187220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Муниципальная программа Шуйского муниципального района «Развитие </a:t>
            </a:r>
            <a:r>
              <a:rPr lang="ru-RU" sz="1400" dirty="0" smtClean="0">
                <a:solidFill>
                  <a:srgbClr val="FF0000"/>
                </a:solidFill>
              </a:rPr>
              <a:t>культуры </a:t>
            </a:r>
            <a:r>
              <a:rPr lang="ru-RU" sz="1400" dirty="0">
                <a:solidFill>
                  <a:srgbClr val="FF0000"/>
                </a:solidFill>
              </a:rPr>
              <a:t>в Шуйском муниципальном </a:t>
            </a:r>
            <a:r>
              <a:rPr lang="ru-RU" sz="1400" dirty="0" smtClean="0">
                <a:solidFill>
                  <a:srgbClr val="FF0000"/>
                </a:solidFill>
              </a:rPr>
              <a:t>районе»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766599"/>
              </p:ext>
            </p:extLst>
          </p:nvPr>
        </p:nvGraphicFramePr>
        <p:xfrm>
          <a:off x="5251274" y="110067"/>
          <a:ext cx="6637453" cy="595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859"/>
                <a:gridCol w="2760594"/>
              </a:tblGrid>
              <a:tr h="1693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Приоритетные направления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муниципальной программы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Сумма на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2022 год, тыс. рублей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7771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Расходы на исполнение программы - всего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17 320, 6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Сохранение и развитие</a:t>
                      </a:r>
                      <a:r>
                        <a:rPr lang="ru-RU" sz="2000" baseline="0" dirty="0" smtClean="0"/>
                        <a:t> традиционной народной культуры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5 975,7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Организация и проведение культурно-массовых</a:t>
                      </a:r>
                      <a:r>
                        <a:rPr lang="ru-RU" sz="2000" baseline="0" dirty="0" smtClean="0"/>
                        <a:t> мероприятий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339,5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6826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</a:t>
                      </a:r>
                      <a:r>
                        <a:rPr lang="ru-RU" sz="2000" baseline="0" dirty="0" smtClean="0"/>
                        <a:t> библиотечного дела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11 005,3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8655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 культурных связей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2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31" y="0"/>
            <a:ext cx="3014569" cy="2438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" cy="19259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8160" y="102398"/>
            <a:ext cx="8712968" cy="923330"/>
          </a:xfrm>
          <a:prstGeom prst="rect">
            <a:avLst/>
          </a:prstGeo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Муниципальная программа Шуйского муниципального района «Обеспечение  качественным жильем  и услугами жилищно-коммунального хозяйства населения Шуйского муниципального </a:t>
            </a:r>
            <a:r>
              <a:rPr lang="ru-RU" dirty="0" smtClean="0">
                <a:solidFill>
                  <a:prstClr val="black"/>
                </a:solidFill>
              </a:rPr>
              <a:t>района»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5" y="6105227"/>
            <a:ext cx="864096" cy="648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5" y="2805298"/>
            <a:ext cx="893391" cy="854677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128943"/>
              </p:ext>
            </p:extLst>
          </p:nvPr>
        </p:nvGraphicFramePr>
        <p:xfrm>
          <a:off x="1777999" y="1025728"/>
          <a:ext cx="8178801" cy="497036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121400"/>
                <a:gridCol w="2057401"/>
              </a:tblGrid>
              <a:tr h="8192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Приоритетные направления муниципальной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Сумма</a:t>
                      </a:r>
                      <a:r>
                        <a:rPr lang="ru-RU" sz="1600" baseline="0" dirty="0" smtClean="0"/>
                        <a:t> на 2022 год, тыс. рублей</a:t>
                      </a:r>
                      <a:endParaRPr lang="ru-RU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Расходы на исполнение</a:t>
                      </a:r>
                      <a:r>
                        <a:rPr lang="ru-RU" sz="1600" b="1" baseline="0" dirty="0" smtClean="0"/>
                        <a:t> программы - 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70 949, 7</a:t>
                      </a:r>
                      <a:endParaRPr lang="ru-RU" sz="1600" b="1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Газификация</a:t>
                      </a:r>
                      <a:r>
                        <a:rPr lang="ru-RU" sz="1600" baseline="0" dirty="0" smtClean="0"/>
                        <a:t> населенных пунктов и объектов социальной инфраструктуры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3 222,7</a:t>
                      </a:r>
                      <a:endParaRPr lang="ru-RU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Реализация мероприятий по развитию и модернизации систем водоснабжения, водоотведения, электроснабжения, теплоснабжения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48 598, 4</a:t>
                      </a:r>
                      <a:endParaRPr lang="ru-RU" sz="1600" dirty="0"/>
                    </a:p>
                  </a:txBody>
                  <a:tcPr/>
                </a:tc>
              </a:tr>
              <a:tr h="65103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инженерной инфраструктурой</a:t>
                      </a:r>
                      <a:r>
                        <a:rPr lang="ru-RU" sz="1600" baseline="0" dirty="0" smtClean="0"/>
                        <a:t> земельных участков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785,1</a:t>
                      </a:r>
                      <a:endParaRPr lang="ru-RU" sz="1600" dirty="0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ремонта муниципального жилого фонда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3 945,</a:t>
                      </a:r>
                      <a:r>
                        <a:rPr lang="ru-RU" sz="1600" baseline="0" dirty="0" smtClean="0"/>
                        <a:t> 8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</a:t>
                      </a:r>
                      <a:r>
                        <a:rPr lang="ru-RU" sz="1600" baseline="0" dirty="0" smtClean="0"/>
                        <a:t> благоустройства территории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r>
                        <a:rPr lang="ru-RU" sz="1600" baseline="0" dirty="0" smtClean="0"/>
                        <a:t> 154, 7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жилыми</a:t>
                      </a:r>
                      <a:r>
                        <a:rPr lang="ru-RU" sz="1600" baseline="0" dirty="0" smtClean="0"/>
                        <a:t> помещениями детей-сирот и детей, оставшихся без попечения родителей, лиц из их числа по договорам найма специализированных жилых помещений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13 242,</a:t>
                      </a:r>
                      <a:r>
                        <a:rPr lang="ru-RU" sz="1600" baseline="0" dirty="0" smtClean="0"/>
                        <a:t> 7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2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15459"/>
            <a:ext cx="2061790" cy="1674002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222482"/>
            <a:ext cx="1956440" cy="158846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744072" y="99601"/>
            <a:ext cx="3744416" cy="2664296"/>
          </a:xfrm>
          <a:prstGeom prst="roundRect">
            <a:avLst/>
          </a:prstGeom>
          <a:gradFill>
            <a:gsLst>
              <a:gs pos="50000">
                <a:schemeClr val="bg1">
                  <a:alpha val="49000"/>
                </a:schemeClr>
              </a:gs>
              <a:gs pos="76000">
                <a:schemeClr val="bg1">
                  <a:tint val="90000"/>
                  <a:shade val="90000"/>
                  <a:satMod val="200000"/>
                  <a:alpha val="79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 «Развитие физической культуры в Шуйском муниципальном </a:t>
            </a:r>
            <a:r>
              <a:rPr lang="ru-RU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районе»</a:t>
            </a:r>
            <a:endParaRPr lang="ru-RU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 – активизация физкультурно-оздоровительной и спортивно-массовой работы в Шуйском муниципальном районе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92238"/>
              </p:ext>
            </p:extLst>
          </p:nvPr>
        </p:nvGraphicFramePr>
        <p:xfrm>
          <a:off x="1573225" y="260649"/>
          <a:ext cx="5076056" cy="612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32"/>
                <a:gridCol w="2016224"/>
              </a:tblGrid>
              <a:tr h="18467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Приоритетные направления муниципальной</a:t>
                      </a:r>
                      <a:r>
                        <a:rPr lang="ru-RU" sz="2000" b="1" baseline="0" dirty="0" smtClean="0"/>
                        <a:t> программы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lt1"/>
                          </a:solidFill>
                        </a:rPr>
                        <a:t>Сумма</a:t>
                      </a:r>
                      <a:r>
                        <a:rPr lang="ru-RU" sz="2000" b="1" baseline="0" dirty="0" smtClean="0">
                          <a:solidFill>
                            <a:schemeClr val="lt1"/>
                          </a:solidFill>
                        </a:rPr>
                        <a:t> на 2022 год, тыс. рублей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Расходы на исполнение программы -</a:t>
                      </a:r>
                      <a:r>
                        <a:rPr lang="ru-RU" sz="2000" b="1" baseline="0" dirty="0" smtClean="0"/>
                        <a:t> всего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</a:t>
                      </a:r>
                      <a:r>
                        <a:rPr lang="ru-RU" sz="2000" b="1" dirty="0" smtClean="0"/>
                        <a:t>175,7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Совершенствование спортивной инфраструктуры 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385,0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22688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Организация</a:t>
                      </a:r>
                      <a:r>
                        <a:rPr lang="ru-RU" sz="2000" b="1" baseline="0" dirty="0" smtClean="0"/>
                        <a:t> физкультурно-спортивных мероприятий, спартакиад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790,7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3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9537" y="260648"/>
            <a:ext cx="808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 на 2014-2016 годы»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9670" y="260648"/>
            <a:ext cx="8080163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района»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01277"/>
              </p:ext>
            </p:extLst>
          </p:nvPr>
        </p:nvGraphicFramePr>
        <p:xfrm>
          <a:off x="1347911" y="1590909"/>
          <a:ext cx="9421690" cy="50215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4089401"/>
              </a:tblGrid>
              <a:tr h="1287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2022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700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290 783, 3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7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</a:t>
                      </a:r>
                      <a:r>
                        <a:rPr lang="ru-RU" sz="1400" baseline="0" dirty="0" smtClean="0"/>
                        <a:t> дошкольного образования для всех категорий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117 777, 5</a:t>
                      </a: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7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 начального общего</a:t>
                      </a:r>
                      <a:r>
                        <a:rPr lang="ru-RU" sz="1400" baseline="0" dirty="0" smtClean="0"/>
                        <a:t>,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164 </a:t>
                      </a:r>
                      <a:r>
                        <a:rPr lang="ru-RU" sz="1400" b="1" dirty="0" smtClean="0"/>
                        <a:t>793,1</a:t>
                      </a: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7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Развитие кадрового потенциала в системе начального общего,</a:t>
                      </a:r>
                      <a:r>
                        <a:rPr lang="ru-RU" sz="1400" baseline="0" dirty="0" smtClean="0"/>
                        <a:t>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46,5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7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</a:t>
                      </a:r>
                      <a:r>
                        <a:rPr lang="ru-RU" sz="1400" baseline="0" dirty="0" smtClean="0"/>
                        <a:t> и качественного дополнительного образования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7 403, 5</a:t>
                      </a: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7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функционирования системы персонифицированного финансирования дополнительного образования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762,6</a:t>
                      </a: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C:\Documents and Settings\B\Local Settings\Temporary Internet Files\Content.IE5\B8WMFBCT\MC9004348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25095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821" y="5661913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10" y="3183467"/>
            <a:ext cx="2663190" cy="1779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09" y="4739028"/>
            <a:ext cx="2429933" cy="177115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65434" y="276767"/>
            <a:ext cx="5063066" cy="246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18095" y="697229"/>
            <a:ext cx="38476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532" y="0"/>
            <a:ext cx="504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программы: 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62" y="392099"/>
            <a:ext cx="795452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Организация временного трудоустройства несовершеннолетних граждан в возрасте от 14 до 18 лет в свободное от учебы время – </a:t>
            </a:r>
            <a:r>
              <a:rPr lang="ru-RU" sz="1400" b="1" dirty="0" smtClean="0"/>
              <a:t>56,0</a:t>
            </a:r>
            <a:r>
              <a:rPr lang="ru-RU" sz="1400" dirty="0" smtClean="0"/>
              <a:t> </a:t>
            </a:r>
            <a:r>
              <a:rPr lang="ru-RU" sz="1400" b="1" dirty="0" smtClean="0"/>
              <a:t>тыс. рублей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Снижение </a:t>
            </a:r>
            <a:r>
              <a:rPr lang="ru-RU" sz="1400" dirty="0" err="1"/>
              <a:t>рисковозникновения</a:t>
            </a:r>
            <a:r>
              <a:rPr lang="ru-RU" sz="1400" dirty="0"/>
              <a:t> и смягчение последствий чрезвычайных ситуаций природного и техногенного характера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203,0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Содержание, поддержание в постоянной готовности к применению, модернизация систем информирования и оповещения населения при чрезвычайных ситуациях или об угрозе возникновения чрезвычайных ситуаций, военных </a:t>
            </a:r>
            <a:r>
              <a:rPr lang="ru-RU" sz="1400" dirty="0" smtClean="0"/>
              <a:t>действий – </a:t>
            </a:r>
            <a:r>
              <a:rPr lang="ru-RU" sz="1400" b="1" dirty="0" smtClean="0"/>
              <a:t>171,7</a:t>
            </a:r>
            <a:r>
              <a:rPr lang="ru-RU" sz="1400" dirty="0" smtClean="0"/>
              <a:t> </a:t>
            </a:r>
            <a:r>
              <a:rPr lang="ru-RU" sz="1400" b="1" dirty="0"/>
              <a:t>тыс. рублей</a:t>
            </a:r>
            <a:r>
              <a:rPr lang="ru-RU" sz="1400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Пропаганда знаний по обеспечению безопасности людей на водных объектах, охране их жизни и здоровья (изготовление и распространение памяток, листовок, аншлагов, баннеров и т.п</a:t>
            </a:r>
            <a:r>
              <a:rPr lang="ru-RU" sz="1400" dirty="0" smtClean="0"/>
              <a:t>.) – </a:t>
            </a:r>
            <a:r>
              <a:rPr lang="ru-RU" sz="1400" b="1" dirty="0" smtClean="0"/>
              <a:t>4,2 </a:t>
            </a:r>
            <a:r>
              <a:rPr lang="ru-RU" sz="1400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пожарной безопасности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23,1</a:t>
            </a:r>
            <a:r>
              <a:rPr lang="ru-RU" sz="1400" dirty="0" smtClean="0"/>
              <a:t>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мероприятий по гражданской обороне и мобилизационной подготовке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254,0</a:t>
            </a:r>
            <a:r>
              <a:rPr lang="ru-RU" sz="1400" dirty="0" smtClean="0"/>
              <a:t> тыс. рублей;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Осуществление отдельных государственных полномочий в сфере административных правонарушений – </a:t>
            </a:r>
            <a:r>
              <a:rPr lang="ru-RU" sz="1400" b="1" dirty="0" smtClean="0"/>
              <a:t>10,3 тыс.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Функционирование системы вызова экстренных служб по номеру «112» –</a:t>
            </a:r>
            <a:r>
              <a:rPr lang="ru-RU" sz="1400" b="1" dirty="0" smtClean="0"/>
              <a:t>12,2 тыс.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Оснащение и модернизация ЕДДС в рамках внедрения АПК «Безопасный город» – </a:t>
            </a:r>
            <a:r>
              <a:rPr lang="ru-RU" sz="1400" b="1" dirty="0" smtClean="0"/>
              <a:t>10,0 тыс.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Осуществление полномочий по созданию и организации деятельности КДН – </a:t>
            </a:r>
            <a:r>
              <a:rPr lang="ru-RU" sz="1400" b="1" dirty="0" smtClean="0"/>
              <a:t>502,8 тыс.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Изготовление наглядной агитации – </a:t>
            </a:r>
            <a:r>
              <a:rPr lang="ru-RU" sz="1400" b="1" dirty="0"/>
              <a:t>9</a:t>
            </a:r>
            <a:r>
              <a:rPr lang="ru-RU" sz="1400" b="1" dirty="0" smtClean="0"/>
              <a:t>,0 тыс.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Реализация мероприятий по обеспечению правопорядка </a:t>
            </a:r>
            <a:r>
              <a:rPr lang="ru-RU" sz="1400" b="1" dirty="0" smtClean="0"/>
              <a:t>– 57,4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Обеспечение деятельности МКУ «ЕДДС» </a:t>
            </a:r>
            <a:r>
              <a:rPr lang="ru-RU" sz="1400" b="1" dirty="0" smtClean="0"/>
              <a:t>– 2 918,6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     Всего расходов на исполнение программы в 2022 году –  4 595,5 тыс. рублей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047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5520" y="116632"/>
            <a:ext cx="8712968" cy="523220"/>
          </a:xfrm>
          <a:prstGeom prst="rect">
            <a:avLst/>
          </a:prstGeom>
          <a:gradFill>
            <a:gsLst>
              <a:gs pos="0">
                <a:srgbClr val="002060"/>
              </a:gs>
              <a:gs pos="35000">
                <a:srgbClr val="C3F2FB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prstClr val="black"/>
                </a:solidFill>
              </a:rPr>
              <a:t>Муниципальная программа Шуйского муниципального района «Управление муниципальными финансами Шуйского муниципального района»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787462"/>
              </p:ext>
            </p:extLst>
          </p:nvPr>
        </p:nvGraphicFramePr>
        <p:xfrm>
          <a:off x="1775520" y="2700043"/>
          <a:ext cx="8441266" cy="27355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7409"/>
                <a:gridCol w="3663857"/>
              </a:tblGrid>
              <a:tr h="1287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2022 год, тыс. руб.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0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5 150,7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7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функций финансовых органов местного самоуправления Шуйского муниципального</a:t>
                      </a:r>
                      <a:r>
                        <a:rPr lang="ru-RU" sz="1400" baseline="0" dirty="0" smtClean="0"/>
                        <a:t> района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</a:t>
                      </a:r>
                      <a:r>
                        <a:rPr lang="ru-RU" sz="1400" b="1" baseline="0" dirty="0" smtClean="0"/>
                        <a:t> 150,7</a:t>
                      </a:r>
                      <a:endParaRPr lang="ru-RU" sz="1400" b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accent3">
                <a:lumMod val="20000"/>
                <a:lumOff val="8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271562"/>
              </p:ext>
            </p:extLst>
          </p:nvPr>
        </p:nvGraphicFramePr>
        <p:xfrm>
          <a:off x="152709" y="657197"/>
          <a:ext cx="11830367" cy="5501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85091"/>
                <a:gridCol w="1645276"/>
              </a:tblGrid>
              <a:tr h="445884">
                <a:tc>
                  <a:txBody>
                    <a:bodyPr/>
                    <a:lstStyle/>
                    <a:p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Сумма на 2022 год (тыс.</a:t>
                      </a:r>
                      <a:r>
                        <a:rPr lang="ru-RU" sz="1200" baseline="0" dirty="0" smtClean="0"/>
                        <a:t> руб.)</a:t>
                      </a:r>
                      <a:endParaRPr lang="ru-RU" sz="1200" dirty="0"/>
                    </a:p>
                  </a:txBody>
                  <a:tcPr/>
                </a:tc>
              </a:tr>
              <a:tr h="27452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</a:rPr>
                        <a:t>Оказание услуг</a:t>
                      </a:r>
                      <a:r>
                        <a:rPr lang="ru-RU" sz="1100" baseline="0" dirty="0" smtClean="0">
                          <a:effectLst/>
                        </a:rPr>
                        <a:t> по электро-, теплоснабжению муниципального имущества </a:t>
                      </a:r>
                    </a:p>
                    <a:p>
                      <a:pPr algn="l"/>
                      <a:endParaRPr lang="ru-RU" sz="1100" baseline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1 347,6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52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</a:rPr>
                        <a:t>Осуществление</a:t>
                      </a:r>
                      <a:r>
                        <a:rPr lang="ru-RU" sz="1100" baseline="0" dirty="0" smtClean="0">
                          <a:effectLst/>
                        </a:rPr>
                        <a:t> взаимодействия с Советом муниципальных образований Ивановской области</a:t>
                      </a:r>
                    </a:p>
                    <a:p>
                      <a:pPr algn="l"/>
                      <a:endParaRPr lang="ru-RU" sz="1100" baseline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035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effectLst/>
                          <a:latin typeface="Palatino Linotype" panose="02040502050505030304" pitchFamily="18" charset="0"/>
                        </a:rPr>
                        <a:t>Предоставление из бюджета ШМР субсидий МУП</a:t>
                      </a:r>
                      <a:r>
                        <a:rPr lang="ru-RU" sz="1100" b="0" baseline="0" dirty="0" smtClean="0">
                          <a:effectLst/>
                          <a:latin typeface="Palatino Linotype" panose="02040502050505030304" pitchFamily="18" charset="0"/>
                        </a:rPr>
                        <a:t> ЖКХ Шуйского муниципального района на осуществление части полномочий по организации теплоснабжения в границах </a:t>
                      </a:r>
                      <a:r>
                        <a:rPr lang="ru-RU" sz="1100" b="0" baseline="0" dirty="0" err="1" smtClean="0">
                          <a:effectLst/>
                          <a:latin typeface="Palatino Linotype" panose="02040502050505030304" pitchFamily="18" charset="0"/>
                        </a:rPr>
                        <a:t>Колобовского</a:t>
                      </a:r>
                      <a:r>
                        <a:rPr lang="ru-RU" sz="1100" b="0" baseline="0" dirty="0" smtClean="0">
                          <a:effectLst/>
                          <a:latin typeface="Palatino Linotype" panose="02040502050505030304" pitchFamily="18" charset="0"/>
                        </a:rPr>
                        <a:t> городского поселения</a:t>
                      </a:r>
                    </a:p>
                    <a:p>
                      <a:pPr algn="l"/>
                      <a:endParaRPr lang="ru-RU" sz="1100" b="0" baseline="0" dirty="0" smtClean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Резервный фонд администрации Шуйского муниципального района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Организация</a:t>
                      </a:r>
                      <a:r>
                        <a:rPr lang="ru-RU" sz="1100" baseline="0" dirty="0" smtClean="0">
                          <a:effectLst/>
                        </a:rPr>
                        <a:t> проведения мероприятий при осуществлении деятельности по обращению с животными без владельцев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5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судебных актов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Организация</a:t>
                      </a:r>
                      <a:r>
                        <a:rPr lang="ru-RU" sz="1100" baseline="0" dirty="0" smtClean="0">
                          <a:effectLst/>
                        </a:rPr>
                        <a:t> проведения мероприятий по содержанию сибиреязвенных скотомогильников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</a:rPr>
                        <a:t>Предоставление мер социальной</a:t>
                      </a:r>
                      <a:r>
                        <a:rPr lang="ru-RU" sz="1100" baseline="0" dirty="0" smtClean="0">
                          <a:effectLst/>
                        </a:rPr>
                        <a:t> поддержки в части организации подвоза учащихся к муниципальным образовательным учреждениям и обратно</a:t>
                      </a:r>
                    </a:p>
                    <a:p>
                      <a:pPr algn="l"/>
                      <a:endParaRPr lang="ru-RU" sz="1100" baseline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25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Возмещение затрат на финансовое обеспечение получения дошкольного, начального общего основного общего, среднего общего образования в частных 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 игр и игрушек (за исключением расходов на содержание зданий и оплату коммунальных услуг) 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096, 9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753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</a:rPr>
                        <a:t>Составление списков</a:t>
                      </a:r>
                      <a:r>
                        <a:rPr lang="ru-RU" sz="1100" baseline="0" dirty="0" smtClean="0">
                          <a:effectLst/>
                        </a:rPr>
                        <a:t> кандидатов в присяжные заседатели федеральных судов общей юрисдикции в Российской Федерации</a:t>
                      </a:r>
                    </a:p>
                    <a:p>
                      <a:pPr algn="l"/>
                      <a:endParaRPr lang="ru-RU" sz="1100" baseline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9760" y="93132"/>
            <a:ext cx="907626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Непрограммные мероприятия – </a:t>
            </a:r>
            <a:r>
              <a:rPr lang="ru-RU" dirty="0" smtClean="0">
                <a:solidFill>
                  <a:prstClr val="white"/>
                </a:solidFill>
              </a:rPr>
              <a:t>20 017, </a:t>
            </a:r>
            <a:r>
              <a:rPr lang="ru-RU" dirty="0">
                <a:solidFill>
                  <a:prstClr val="white"/>
                </a:solidFill>
              </a:rPr>
              <a:t>7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dirty="0" smtClean="0">
                <a:solidFill>
                  <a:prstClr val="white"/>
                </a:solidFill>
              </a:rPr>
              <a:t>тыс. рублей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467370"/>
              </p:ext>
            </p:extLst>
          </p:nvPr>
        </p:nvGraphicFramePr>
        <p:xfrm>
          <a:off x="152708" y="6116320"/>
          <a:ext cx="118303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5092"/>
                <a:gridCol w="16452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теплотрассы в с.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Китово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Шуйского 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AE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10 854,0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AE3C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4E4D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4E4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7579610"/>
              </p:ext>
            </p:extLst>
          </p:nvPr>
        </p:nvGraphicFramePr>
        <p:xfrm>
          <a:off x="1955800" y="6180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0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67" y="169333"/>
            <a:ext cx="1075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Сведения о планируемых объемах муниципального долга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07224"/>
              </p:ext>
            </p:extLst>
          </p:nvPr>
        </p:nvGraphicFramePr>
        <p:xfrm>
          <a:off x="1016000" y="2018966"/>
          <a:ext cx="9972675" cy="1844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260"/>
                <a:gridCol w="1872615"/>
                <a:gridCol w="1879600"/>
                <a:gridCol w="1879600"/>
                <a:gridCol w="187960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Утверждено решением о бюджете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Предельный объем долга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Верхний предел долга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2021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2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Шуйский муниципальный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33" y="67733"/>
            <a:ext cx="1201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ОСНОВНЫЕ ЗАДАЧИ И ПРИОРИТЕТНЫЕ НАПРАВЛЕНИЯ БЮДЖЕТНОЙ ПОЛИТИКИ ШУЙСКОГО МУНИЦИПАЛЬНОГО РАЙОНА НА 2022 ГОД И НА ПЛАНОВЫЙ ПЕРИОД 2023 И 2024 ГОДОВ</a:t>
            </a:r>
            <a:endParaRPr lang="ru-RU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03895"/>
              </p:ext>
            </p:extLst>
          </p:nvPr>
        </p:nvGraphicFramePr>
        <p:xfrm>
          <a:off x="300567" y="824131"/>
          <a:ext cx="11599332" cy="491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444"/>
                <a:gridCol w="3866444"/>
                <a:gridCol w="3866444"/>
              </a:tblGrid>
              <a:tr h="27826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долгосрочной сбалансированности и устойчивости бюджетной системы Шуйского муниципального района, своевременное и полное выполнение социальных обязательств бюджета, носящих первоочередной характер, безусловное их исполнение наиболее эффективным способом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инструмента обоснований бюджетных ассигнований, применяемых на этапе планирования бюджетных расходов при формировании и внесении изменений в бюджет, осуществление контроля за соответствием информации об объеме финансового обеспечения, включенной в планы закупок, информации об объеме финансового обеспечения для осуществления закупок, утвержденном и доведенном до заказчика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Совершенствование нормативного правового регулирования межбюджетных отношений с учетом изменения законодательства Ивановской области в части перераспределения полномочий по решению вопросов местного значения органами местного самоуправления сельских поселений и муниципальных районов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1974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Качественная разработка и реализация муниципальных программ Шуйского муниципального района как основного инструмента повышения эффективности бюджетных расходов, создание действенного механизма контроля за их исполнением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Взаимодействие с налогоплательщиками, осуществляющими деятельность на территории Шуйского муниципального района, в целях обеспечения своевременного и полного выполнения ими налоговых обязательств по уплате налогов в бюджеты всех уровней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Создание условий для преодоления сложной финансовой ситуации путем повышения доходов и оптимизации расходов, взвешенного стратегического планирования, предусматривающего сосредоточение финансовых ресурсов на приоритетных целях и задачах социально-экономического развития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2446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anose="02040502050505030304" pitchFamily="18" charset="0"/>
              </a:rPr>
              <a:t>Финансовым управлением администрации Шуйского муниципального района в целях повышения открытости и доступности информации о бюджете и бюджетном процессе в Шуйском муниципальном районе, о деятельности Финансового управления создана официальная страница Финансового управления администрации Шуйского муниципального района в социальной сети «ВКонтакте».</a:t>
            </a:r>
          </a:p>
          <a:p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Приглашаем присоединиться к странице Финансового управления «ВКонтакте», находящейся в сети Интернет по адресу:</a:t>
            </a:r>
          </a:p>
          <a:p>
            <a:pPr algn="ctr"/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https://vk.com/finupravlenie</a:t>
            </a:r>
            <a:endParaRPr lang="ru-RU" sz="2400" dirty="0" smtClean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 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38" y="4488323"/>
            <a:ext cx="1786192" cy="2104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0268" y="3217334"/>
            <a:ext cx="7814732" cy="3447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Обсуждение гражданами проекта бюджета Шуйского муниципального района (проекта решения об исполнении бюджета) возможно посредством участия граждан в публичных слушаниях. Информация о дате, времени и месте проведения публичных слушаний размещается на сайте Администрации Шуйского муниципального района </a:t>
            </a:r>
            <a:r>
              <a:rPr lang="en-US" sz="1400" dirty="0" smtClean="0">
                <a:latin typeface="Palatino Linotype" panose="02040502050505030304" pitchFamily="18" charset="0"/>
              </a:rPr>
              <a:t>http://adm-shr.ru </a:t>
            </a:r>
            <a:r>
              <a:rPr lang="ru-RU" sz="1400" dirty="0" smtClean="0">
                <a:latin typeface="Palatino Linotype" panose="02040502050505030304" pitchFamily="18" charset="0"/>
              </a:rPr>
              <a:t>не позднее, чем за 7 дней до даты их проведения</a:t>
            </a:r>
            <a:r>
              <a:rPr lang="en-US" sz="1400" dirty="0" smtClean="0">
                <a:latin typeface="Palatino Linotype" panose="02040502050505030304" pitchFamily="18" charset="0"/>
              </a:rPr>
              <a:t>.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Адрес: 155900, Ивановская обл., г. Шуя, пл. Ленина, д.7</a:t>
            </a:r>
            <a:endParaRPr lang="en-US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Телефон для связи: 8 (49351) 3-82-87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Режим работы Финансового управления: 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Пн-Чт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08.00-17.00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08.00-15.45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Перерыв: 12.00-12.45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Начальник финансового управления: Хренова Светлана </a:t>
            </a:r>
            <a:r>
              <a:rPr lang="ru-RU" sz="1400" dirty="0" err="1" smtClean="0">
                <a:latin typeface="Palatino Linotype" panose="02040502050505030304" pitchFamily="18" charset="0"/>
              </a:rPr>
              <a:t>Венеровна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66" y="0"/>
            <a:ext cx="1182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ПОКАЗАТЕЛИ СОЦИАЛЬНО-ЭКОНОМИЧЕСКОГО РАЗВИТИЯ ШУЙСКОГО МУНИЦИПАЛЬНОГО РАЙОНА В 2019-2024 ГОДАХ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670828"/>
              </p:ext>
            </p:extLst>
          </p:nvPr>
        </p:nvGraphicFramePr>
        <p:xfrm>
          <a:off x="287383" y="307776"/>
          <a:ext cx="10733125" cy="6411842"/>
        </p:xfrm>
        <a:graphic>
          <a:graphicData uri="http://schemas.openxmlformats.org/drawingml/2006/table">
            <a:tbl>
              <a:tblPr/>
              <a:tblGrid>
                <a:gridCol w="6766114"/>
                <a:gridCol w="686885"/>
                <a:gridCol w="501955"/>
                <a:gridCol w="545985"/>
                <a:gridCol w="545986"/>
                <a:gridCol w="581210"/>
                <a:gridCol w="590018"/>
                <a:gridCol w="514972"/>
              </a:tblGrid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endParaRPr lang="ru-RU" sz="3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1. Прибыль прибыльных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2. Доходы местного бюджета  - всего (3+20)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3. Собственные доходы местного бюджета - всего (4+12)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4. Налоговые доходы (5+6+7+8+9+10+11)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 Налоги на прибыль,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5.1. налог на доходы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 Налоги на товары (работы, услуги), реализуемые на территории Российской Федерации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6.1. Акцизы по подакцизным товарам (продукции), произв. на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терр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 Российской Федерации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6.1.1. 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6.1.2. Доходы от уплаты акцизов на моторные масла для дизельных и (или) карбюраторных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инжекторных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6.1.3. 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6.1.4. 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 Налоги на совокупный доход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7.1. Налог, взимаемый в связи с применением упрощенной системы налогообложения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7.2. ЕНВД  для отдельных видов деятельности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7.3. единый сельскохозяйственный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7.4. налог, взимаемый в связи с применением патентной системы налогообложения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8. Налоги на имущество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8.1. налог на имущество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8.2. земельный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 Налоги, сборы и регулярные платежи за пользование природными ресурсами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9.1. налог на добычу полезных ископаемых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10. Государственная пошлина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11. 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12. Неналоговые доходы (13+14+15+16+17+18+19)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13. 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14. Платежи при пользовании природными ресурсами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15. Доходы от оказания платных услуг (работ) и компенсации затрат государства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 Доходы от продажи материальных и нематериальных активов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16.1. доходы от реализации имущества, находящегося в государственной и муниципальной собственности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17. Административные платежи и сборы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18. Штрафы, санкции, возмещение ущерба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19. Прочие неналоговые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20. Безвозмездные поступления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20.1. Безвозмездные поступления от других бюджетов бюджетной системы РФ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20.2. Прочие безвозмездные поступления 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20.3. 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20.4. Возврат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7169"/>
              </p:ext>
            </p:extLst>
          </p:nvPr>
        </p:nvGraphicFramePr>
        <p:xfrm>
          <a:off x="496385" y="365755"/>
          <a:ext cx="11155683" cy="4833264"/>
        </p:xfrm>
        <a:graphic>
          <a:graphicData uri="http://schemas.openxmlformats.org/drawingml/2006/table">
            <a:tbl>
              <a:tblPr/>
              <a:tblGrid>
                <a:gridCol w="5286553"/>
                <a:gridCol w="984218"/>
                <a:gridCol w="814152"/>
                <a:gridCol w="814152"/>
                <a:gridCol w="814152"/>
                <a:gridCol w="814152"/>
                <a:gridCol w="814152"/>
                <a:gridCol w="814152"/>
              </a:tblGrid>
              <a:tr h="379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21. Расходы местного бюджета  - всего (22+23+24+25+26+27+28+29+30+31+32+33+34+35)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33056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22. 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23. 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24. 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25. 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26. 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27. 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28.Образование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29. 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30. Здравоохранение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31. 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32. Физическая культура и спорт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33. 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34. Обслуживание государственного и муниципального долга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35. 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36. Превышение доходов над расходами (+), или расходов на доходами (-) (2-21)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6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2">
                <a:lumMod val="60000"/>
                <a:lumOff val="40000"/>
              </a:schemeClr>
            </a:gs>
            <a:gs pos="0">
              <a:schemeClr val="accent2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24"/>
            <a:ext cx="3209924" cy="3209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2426" y="2201406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Доходы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(тыс. рублей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70984"/>
              </p:ext>
            </p:extLst>
          </p:nvPr>
        </p:nvGraphicFramePr>
        <p:xfrm>
          <a:off x="88491" y="3293805"/>
          <a:ext cx="5770442" cy="23400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044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 – 478 133,5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 –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353 275,9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– 351 341,2</a:t>
                      </a:r>
                      <a:endParaRPr lang="ru-RU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40" y="3362940"/>
            <a:ext cx="3495060" cy="3495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3275" y="3077495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Расходы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тыс. рублей)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902868"/>
              </p:ext>
            </p:extLst>
          </p:nvPr>
        </p:nvGraphicFramePr>
        <p:xfrm>
          <a:off x="5918200" y="418885"/>
          <a:ext cx="6189132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8913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 год –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505 704,1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 год – 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358 275,9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 год – 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351 341,2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42" y="23133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813749"/>
              </p:ext>
            </p:extLst>
          </p:nvPr>
        </p:nvGraphicFramePr>
        <p:xfrm>
          <a:off x="1966806" y="991864"/>
          <a:ext cx="8249920" cy="520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480"/>
                <a:gridCol w="2062480"/>
                <a:gridCol w="2062480"/>
                <a:gridCol w="2062480"/>
              </a:tblGrid>
              <a:tr h="943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 (план)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 (план)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 (план)</a:t>
                      </a:r>
                      <a:endParaRPr lang="ru-RU" dirty="0"/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Доходы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478 133, 5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358 275,9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351 341,2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13339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74 542,4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70 609,6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72 093,6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9337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403 591,0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287 666,3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279 247,6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Расходы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505 704,1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358 275,9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351 341,2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8722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Дефицит (профицит)</a:t>
                      </a:r>
                    </a:p>
                    <a:p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-27 570,6 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0800" y="160867"/>
            <a:ext cx="954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ОСНОВНЫЕ ХАРАКТЕРИСТИКИ БЮДЖЕТА ШУЙСКОГО МУНИЦИПАЛЬНОГО РАЙОНА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3800" y="622532"/>
            <a:ext cx="141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т</a:t>
            </a:r>
            <a:r>
              <a:rPr lang="ru-RU" dirty="0" smtClean="0">
                <a:latin typeface="Palatino Linotype" panose="02040502050505030304" pitchFamily="18" charset="0"/>
              </a:rPr>
              <a:t>ыс. руб.</a:t>
            </a:r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36550"/>
            <a:ext cx="966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на 2022 год – 403 591,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тыс. рублей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9141466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0577" y="61383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Возврат остатков субсидий, субвенций, МБТ, имеющих целевое назначение, прошлых лет – 1 156,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тыс. рублей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899" y="163370"/>
            <a:ext cx="9951309" cy="36933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Налоговые доходы – 66 283,9 тыс. рублей</a:t>
            </a:r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29903812"/>
              </p:ext>
            </p:extLst>
          </p:nvPr>
        </p:nvGraphicFramePr>
        <p:xfrm>
          <a:off x="731259" y="944443"/>
          <a:ext cx="10499949" cy="570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8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9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11073</TotalTime>
  <Words>4044</Words>
  <Application>Microsoft Office PowerPoint</Application>
  <PresentationFormat>Широкоэкранный</PresentationFormat>
  <Paragraphs>968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Cambria</vt:lpstr>
      <vt:lpstr>Century Gothic</vt:lpstr>
      <vt:lpstr>Courier New</vt:lpstr>
      <vt:lpstr>Palatino Linotype</vt:lpstr>
      <vt:lpstr>Rockwell</vt:lpstr>
      <vt:lpstr>Rockwell Condensed</vt:lpstr>
      <vt:lpstr>Tahoma</vt:lpstr>
      <vt:lpstr>Times New Roman</vt:lpstr>
      <vt:lpstr>Trebuchet MS</vt:lpstr>
      <vt:lpstr>Wingdings</vt:lpstr>
      <vt:lpstr>Wingdings 3</vt:lpstr>
      <vt:lpstr>Сетка</vt:lpstr>
      <vt:lpstr>1_Сетка</vt:lpstr>
      <vt:lpstr>Грань</vt:lpstr>
      <vt:lpstr>След самолета</vt:lpstr>
      <vt:lpstr>2_Исполнительная</vt:lpstr>
      <vt:lpstr>1_Исполнительная</vt:lpstr>
      <vt:lpstr>4_Исполнительная</vt:lpstr>
      <vt:lpstr>Ретро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1224</cp:revision>
  <cp:lastPrinted>2022-07-01T08:17:37Z</cp:lastPrinted>
  <dcterms:created xsi:type="dcterms:W3CDTF">2015-11-19T10:46:19Z</dcterms:created>
  <dcterms:modified xsi:type="dcterms:W3CDTF">2022-12-28T07:40:42Z</dcterms:modified>
</cp:coreProperties>
</file>