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2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165888,7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7 434,2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168367.7</c:v>
                </c:pt>
                <c:pt idx="1">
                  <c:v>60782.5</c:v>
                </c:pt>
                <c:pt idx="2">
                  <c:v>165889.29999999999</c:v>
                </c:pt>
                <c:pt idx="3">
                  <c:v>6851.8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Поступления от уплаты налогов 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6.7733662325407437E-2"/>
                  <c:y val="1.113970985529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571781062935707E-3"/>
                  <c:y val="-4.45588394211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381187375291061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90593687644642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49095.1</c:v>
                </c:pt>
                <c:pt idx="1">
                  <c:v>5767.8</c:v>
                </c:pt>
                <c:pt idx="2">
                  <c:v>9371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2487536"/>
        <c:axId val="272487928"/>
        <c:axId val="0"/>
      </c:bar3DChart>
      <c:catAx>
        <c:axId val="27248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487928"/>
        <c:crosses val="autoZero"/>
        <c:auto val="1"/>
        <c:lblAlgn val="ctr"/>
        <c:lblOffset val="100"/>
        <c:noMultiLvlLbl val="0"/>
      </c:catAx>
      <c:valAx>
        <c:axId val="27248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48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53 097,30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53679918988965E-3"/>
                  <c:y val="-3.7319393286785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300 </a:t>
                    </a:r>
                    <a:r>
                      <a:rPr lang="en-US" dirty="0" smtClean="0"/>
                      <a:t>825,84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38 342,60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20 227,70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4022804387854895"/>
                  <c:y val="-3.07370584180105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22 690,74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1668284580401"/>
                      <c:h val="8.30970704109799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61281.2</c:v>
                </c:pt>
                <c:pt idx="1">
                  <c:v>350</c:v>
                </c:pt>
                <c:pt idx="2" formatCode="#,##0.00">
                  <c:v>297971.7</c:v>
                </c:pt>
                <c:pt idx="3" formatCode="#,##0.00">
                  <c:v>42958.9</c:v>
                </c:pt>
                <c:pt idx="4" formatCode="#,##0.00">
                  <c:v>37523.9</c:v>
                </c:pt>
                <c:pt idx="5" formatCode="#,##0.00">
                  <c:v>18814.400000000001</c:v>
                </c:pt>
                <c:pt idx="6" formatCode="#,##0.00">
                  <c:v>1479.5</c:v>
                </c:pt>
                <c:pt idx="7" formatCode="#,##0.00">
                  <c:v>22108.2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 (тыс. рублей)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489534,4</a:t>
                    </a:r>
                    <a:endParaRPr lang="en-US" dirty="0" smtClean="0"/>
                  </a:p>
                  <a:p>
                    <a:r>
                      <a:rPr lang="en-US" baseline="0" dirty="0" smtClean="0"/>
                      <a:t> 96,0%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7500000000001"/>
                      <c:h val="0.1334999917876481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42076771653549E-2"/>
                  <c:y val="0.17583235877015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23 504,9</a:t>
                    </a:r>
                    <a:r>
                      <a:rPr lang="en-US" baseline="0" dirty="0" smtClean="0"/>
                      <a:t>; </a:t>
                    </a:r>
                    <a:r>
                      <a:rPr lang="en-US" baseline="0" dirty="0" smtClean="0"/>
                      <a:t>4,9%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465089.7</c:v>
                </c:pt>
                <c:pt idx="1">
                  <c:v>22091.599999999999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0.02097</cdr:x>
      <cdr:y>0.68985</cdr:y>
    </cdr:from>
    <cdr:to>
      <cdr:x>0.22826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134" y="3932357"/>
          <a:ext cx="2176630" cy="17679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30.05.2023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30.05.2023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539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22.12.2022 № 99 «О бюджете Шуйского муниципального района на 2023 год и на плановый период 2024 и 2025 годов»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(актуальная редакция)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10811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3 350,8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822,7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1 395,4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6 372,5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2023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</a:t>
            </a:r>
            <a:r>
              <a:rPr lang="ru-RU" dirty="0" smtClean="0">
                <a:solidFill>
                  <a:prstClr val="white"/>
                </a:solidFill>
              </a:rPr>
              <a:t>479 972,58</a:t>
            </a:r>
            <a:endParaRPr lang="ru-RU" dirty="0" smtClean="0">
              <a:solidFill>
                <a:prstClr val="white"/>
              </a:solidFill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67308438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39499"/>
              </p:ext>
            </p:extLst>
          </p:nvPr>
        </p:nvGraphicFramePr>
        <p:xfrm>
          <a:off x="211666" y="95323"/>
          <a:ext cx="11675533" cy="6621393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55 410,00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1 424,1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401,40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524,9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22 993,00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42 958,9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41 479,8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38 342,60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2 532,0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31 572,8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237,8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825,9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671,9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834,7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7 939,9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351,4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20 227,7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20 227,7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22 108,2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19 4850,2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1 479,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2023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54168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2 221,4тыс. рублей;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Реализация мероприятий по модернизации объектов коммунальной инфраструктуры – 10 970,1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16 469,8тыс. рублей;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рублей;</a:t>
            </a:r>
          </a:p>
          <a:p>
            <a:endParaRPr lang="ru-RU" sz="1400" dirty="0"/>
          </a:p>
          <a:p>
            <a:r>
              <a:rPr lang="ru-RU" sz="1400" dirty="0" smtClean="0"/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организациях, дошкольных группах в муниципальных общеобразовательных организациях» - 10 102,0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990,0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61807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2023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52 356,2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41 479,8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18 337,2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50 860,4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1 479,5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289 694,5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5 524,9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4 770,9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7658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995,5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698,5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55089"/>
              </p:ext>
            </p:extLst>
          </p:nvPr>
        </p:nvGraphicFramePr>
        <p:xfrm>
          <a:off x="626534" y="957940"/>
          <a:ext cx="11116733" cy="5818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</a:t>
                      </a:r>
                      <a:r>
                        <a:rPr lang="ru-RU" sz="1200" b="1" dirty="0" smtClean="0"/>
                        <a:t>356,2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109,6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1 988,2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1 702,9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27 849,5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821,2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603,0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6705,0</a:t>
                      </a:r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1849,7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463,0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243,8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751,9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366,1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8 897,1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589"/>
              </p:ext>
            </p:extLst>
          </p:nvPr>
        </p:nvGraphicFramePr>
        <p:xfrm>
          <a:off x="362491" y="2132777"/>
          <a:ext cx="11535407" cy="337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41 479,9</a:t>
                      </a:r>
                      <a:endParaRPr lang="ru-RU" sz="14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ШМР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10 179,0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6 290,8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Текущий ремонт дорожной сети ШМР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200" baseline="0" dirty="0" err="1" smtClean="0"/>
                        <a:t>Себирянка</a:t>
                      </a:r>
                      <a:r>
                        <a:rPr lang="ru-RU" sz="1200" baseline="0" dirty="0" smtClean="0"/>
                        <a:t> в районе д. </a:t>
                      </a:r>
                      <a:r>
                        <a:rPr lang="ru-RU" sz="1200" baseline="0" dirty="0" err="1" smtClean="0"/>
                        <a:t>Зименки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308,2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24 631,9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83111"/>
              </p:ext>
            </p:extLst>
          </p:nvPr>
        </p:nvGraphicFramePr>
        <p:xfrm>
          <a:off x="334000" y="1199768"/>
          <a:ext cx="7082800" cy="40917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2421467"/>
              </a:tblGrid>
              <a:tr h="645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Сумма на 2023 год, тыс.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600" b="1" baseline="0" dirty="0" smtClean="0">
                          <a:effectLst/>
                        </a:rPr>
                        <a:t> всего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7207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31,5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2023 год – 0,0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60558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2023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18 337,2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6 448,6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11 288,8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Региональный проект «Творческие люди»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65,1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6" y="0"/>
            <a:ext cx="1490133" cy="1205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7000" cy="1103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928" y="0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7" y="59528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2" y="2011061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3063"/>
              </p:ext>
            </p:extLst>
          </p:nvPr>
        </p:nvGraphicFramePr>
        <p:xfrm>
          <a:off x="1176867" y="1025728"/>
          <a:ext cx="9525000" cy="5328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62488"/>
                <a:gridCol w="1662512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2023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50860,40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2 221,4</a:t>
                      </a: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19 670,8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6 531,6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2 532,0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2 005,1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17 744,7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и муниципальная</a:t>
                      </a:r>
                      <a:r>
                        <a:rPr lang="ru-RU" sz="1600" baseline="0" dirty="0" smtClean="0"/>
                        <a:t> поддержка граждан в улучшении жилищных условий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65657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2023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1 479,5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726,2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49036"/>
              </p:ext>
            </p:extLst>
          </p:nvPr>
        </p:nvGraphicFramePr>
        <p:xfrm>
          <a:off x="1347911" y="1590908"/>
          <a:ext cx="9777289" cy="49416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3544"/>
                <a:gridCol w="4243745"/>
              </a:tblGrid>
              <a:tr h="13866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743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288934,3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111639,3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169212,7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7 939,9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Региональный</a:t>
                      </a:r>
                      <a:r>
                        <a:rPr lang="ru-RU" sz="1400" baseline="0" dirty="0" smtClean="0"/>
                        <a:t> проект «Патриотическое воспитание граждан Российской Федерации»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142,4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406,0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Оснащение и модернизация ЕДДС в рамках внедрения АПК «Безопасный город» – </a:t>
            </a:r>
            <a:r>
              <a:rPr lang="ru-RU" sz="1400" b="1" dirty="0"/>
              <a:t>10,0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Функционирование системы вызова экстренных служб по номеру «112» –</a:t>
            </a:r>
            <a:r>
              <a:rPr lang="ru-RU" sz="1400" b="1" dirty="0"/>
              <a:t>115,3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/>
              <a:t>10,2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полномочий по созданию и организации деятельности КДН – </a:t>
            </a:r>
            <a:r>
              <a:rPr lang="ru-RU" sz="1400" b="1" dirty="0"/>
              <a:t>546,7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Изготовление наглядной агитации – </a:t>
            </a:r>
            <a:r>
              <a:rPr lang="ru-RU" sz="1400" b="1" dirty="0" smtClean="0"/>
              <a:t>19,0 </a:t>
            </a:r>
            <a:r>
              <a:rPr lang="ru-RU" sz="1400" b="1" dirty="0"/>
              <a:t>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Реализация мероприятий по обеспечению правопорядка </a:t>
            </a:r>
            <a:r>
              <a:rPr lang="ru-RU" sz="1400" b="1" dirty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деятельности МКУ «ЕДДС» </a:t>
            </a:r>
            <a:r>
              <a:rPr lang="ru-RU" sz="1400" b="1" dirty="0"/>
              <a:t>– 3 </a:t>
            </a:r>
            <a:r>
              <a:rPr lang="ru-RU" sz="1400" b="1" dirty="0" smtClean="0"/>
              <a:t>256,5 тыс</a:t>
            </a:r>
            <a:r>
              <a:rPr lang="ru-RU" sz="1400" b="1" dirty="0"/>
              <a:t>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100,9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50,0</a:t>
            </a:r>
            <a:r>
              <a:rPr lang="ru-RU" sz="1400" dirty="0" smtClean="0"/>
              <a:t> тыс. рублей.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2023 году –  4 770,9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5877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43012"/>
              </p:ext>
            </p:extLst>
          </p:nvPr>
        </p:nvGraphicFramePr>
        <p:xfrm>
          <a:off x="309971" y="184666"/>
          <a:ext cx="11830367" cy="75137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91502"/>
                <a:gridCol w="1938865"/>
              </a:tblGrid>
              <a:tr h="561081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2023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9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технологического оборудования газовой системы отопления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электро-, теплоснабжению муниципального имущества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заполнению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федерального статистического наблюдения «Жилфонд»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3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Колобовского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муниципальным унитарным предприятиям жилищно-коммунального хозяйства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10 986,4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при осуществлении деятельности по обращению с животными без владельцев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 земельных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и проведение кадастровых работ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мероприятий по содержанию сибиреязвенных скотомогильников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93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990,00</a:t>
                      </a: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финансовое обеспечение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Шуйского муниципального района бюджетам поселений Шуйского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составлению (изменению)списков кандидатов в присяжные заседатели федеральных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судов общей юрисдикции в Российской Федерации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судебных актов (Иные бюджетные ассигнования)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 содержание малых архитектурных форм на фасадах зданий и сооружений на территории Шуйского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292" y="296334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22091,60 тыс. рублей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377710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90982"/>
              </p:ext>
            </p:extLst>
          </p:nvPr>
        </p:nvGraphicFramePr>
        <p:xfrm>
          <a:off x="1016000" y="2009134"/>
          <a:ext cx="9972675" cy="219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4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2023 ГОД И НА ПЛАНОВЫЙ ПЕРИОД 2024 И 2025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2020-2025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5294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03464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54844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472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351,1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420 140,9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398 556,1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11765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489 534,4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</a:t>
                      </a: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420 140,9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 – </a:t>
                      </a: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398 556,1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6086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472 351,1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420 140,9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398 556,1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71 162,4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72 748,7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</a:t>
                      </a:r>
                      <a:r>
                        <a:rPr lang="ru-RU" baseline="0" dirty="0" smtClean="0">
                          <a:latin typeface="Palatino Linotype" panose="02040502050505030304" pitchFamily="18" charset="0"/>
                        </a:rPr>
                        <a:t> 155,1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401 188,8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347 392,2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324 401,0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489 534,4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420 140,9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398 556,1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 </a:t>
                      </a:r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17 183,2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2023 год –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402 473,1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436429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0,0 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64 789,9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29346876"/>
              </p:ext>
            </p:extLst>
          </p:nvPr>
        </p:nvGraphicFramePr>
        <p:xfrm>
          <a:off x="942926" y="631176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3947</Words>
  <Application>Microsoft Office PowerPoint</Application>
  <PresentationFormat>Широкоэкранный</PresentationFormat>
  <Paragraphs>974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1184</cp:revision>
  <cp:lastPrinted>2021-02-12T08:39:51Z</cp:lastPrinted>
  <dcterms:created xsi:type="dcterms:W3CDTF">2015-11-19T10:46:19Z</dcterms:created>
  <dcterms:modified xsi:type="dcterms:W3CDTF">2023-05-30T11:23:03Z</dcterms:modified>
</cp:coreProperties>
</file>