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9906000" cy="6858000" type="A4"/>
  <p:notesSz cx="9774238" cy="6648450"/>
  <p:defaultTextStyle>
    <a:defPPr>
      <a:defRPr lang="ru-RU"/>
    </a:defPPr>
    <a:lvl1pPr marL="0" algn="l" defTabSz="95770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78854" algn="l" defTabSz="95770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57708" algn="l" defTabSz="95770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436563" algn="l" defTabSz="95770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915417" algn="l" defTabSz="95770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94270" algn="l" defTabSz="95770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873123" algn="l" defTabSz="95770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351977" algn="l" defTabSz="95770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830831" algn="l" defTabSz="95770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без заголовка" id="{1E081B99-0369-4D78-BB8B-683A60169A64}">
          <p14:sldIdLst>
            <p14:sldId id="257"/>
            <p14:sldId id="25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6" d="100"/>
          <a:sy n="86" d="100"/>
        </p:scale>
        <p:origin x="-1290" y="-90"/>
      </p:cViewPr>
      <p:guideLst>
        <p:guide orient="horz" pos="2161"/>
        <p:guide pos="312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3450" y="-114"/>
      </p:cViewPr>
      <p:guideLst>
        <p:guide orient="horz" pos="2094"/>
        <p:guide pos="307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235971" cy="3325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535936" y="0"/>
            <a:ext cx="4235971" cy="3325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C3644B-02D7-42D6-94AE-2FB979FE4FF3}" type="datetimeFigureOut">
              <a:rPr lang="ru-RU" smtClean="0"/>
              <a:pPr/>
              <a:t>06.07.2017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6314786"/>
            <a:ext cx="4235971" cy="3325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535936" y="6314786"/>
            <a:ext cx="4235971" cy="3325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9F84D3-C9F4-40E5-B381-29424CFB43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22687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235503" cy="33242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36475" y="1"/>
            <a:ext cx="4235503" cy="33242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BD578F-D6A4-47A7-994B-5E99E23F0D00}" type="datetimeFigureOut">
              <a:rPr lang="ru-RU" smtClean="0"/>
              <a:pPr/>
              <a:t>06.07.2017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086100" y="498475"/>
            <a:ext cx="3602038" cy="24939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77424" y="3158014"/>
            <a:ext cx="7819390" cy="29918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6314875"/>
            <a:ext cx="4235503" cy="33242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36475" y="6314875"/>
            <a:ext cx="4235503" cy="33242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0A6867-95A6-40D1-9D5B-2A68E923F9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33762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770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78854" algn="l" defTabSz="95770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57708" algn="l" defTabSz="95770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36563" algn="l" defTabSz="95770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15417" algn="l" defTabSz="95770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394270" algn="l" defTabSz="95770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73123" algn="l" defTabSz="95770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51977" algn="l" defTabSz="95770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30831" algn="l" defTabSz="95770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086100" y="498475"/>
            <a:ext cx="3602038" cy="24939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A6867-95A6-40D1-9D5B-2A68E923F982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47450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1" y="2130429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7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5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1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19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08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990BC-32E6-433F-96C7-A19B8D77F0F0}" type="datetimeFigureOut">
              <a:rPr lang="ru-RU" smtClean="0"/>
              <a:pPr/>
              <a:t>06.07.2017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5E2F-C8F7-48E8-9196-F0BC3E12C9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36625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990BC-32E6-433F-96C7-A19B8D77F0F0}" type="datetimeFigureOut">
              <a:rPr lang="ru-RU" smtClean="0"/>
              <a:pPr/>
              <a:t>06.07.2017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5E2F-C8F7-48E8-9196-F0BC3E12C9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34896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4" y="274641"/>
            <a:ext cx="6521449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990BC-32E6-433F-96C7-A19B8D77F0F0}" type="datetimeFigureOut">
              <a:rPr lang="ru-RU" smtClean="0"/>
              <a:pPr/>
              <a:t>06.07.2017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5E2F-C8F7-48E8-9196-F0BC3E12C9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17787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990BC-32E6-433F-96C7-A19B8D77F0F0}" type="datetimeFigureOut">
              <a:rPr lang="ru-RU" smtClean="0"/>
              <a:pPr/>
              <a:t>06.07.2017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5E2F-C8F7-48E8-9196-F0BC3E12C9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1666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4"/>
            <a:ext cx="84201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5"/>
            <a:ext cx="84201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8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577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5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9154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942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731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3519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8308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990BC-32E6-433F-96C7-A19B8D77F0F0}" type="datetimeFigureOut">
              <a:rPr lang="ru-RU" smtClean="0"/>
              <a:pPr/>
              <a:t>06.07.2017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5E2F-C8F7-48E8-9196-F0BC3E12C9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36323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2" y="1600204"/>
            <a:ext cx="437515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1" y="1600204"/>
            <a:ext cx="437515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990BC-32E6-433F-96C7-A19B8D77F0F0}" type="datetimeFigureOut">
              <a:rPr lang="ru-RU" smtClean="0"/>
              <a:pPr/>
              <a:t>06.07.2017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5E2F-C8F7-48E8-9196-F0BC3E12C9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71882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54" indent="0">
              <a:buNone/>
              <a:defRPr sz="2100" b="1"/>
            </a:lvl2pPr>
            <a:lvl3pPr marL="957708" indent="0">
              <a:buNone/>
              <a:defRPr sz="1800" b="1"/>
            </a:lvl3pPr>
            <a:lvl4pPr marL="1436563" indent="0">
              <a:buNone/>
              <a:defRPr sz="1600" b="1"/>
            </a:lvl4pPr>
            <a:lvl5pPr marL="1915417" indent="0">
              <a:buNone/>
              <a:defRPr sz="1600" b="1"/>
            </a:lvl5pPr>
            <a:lvl6pPr marL="2394270" indent="0">
              <a:buNone/>
              <a:defRPr sz="1600" b="1"/>
            </a:lvl6pPr>
            <a:lvl7pPr marL="2873123" indent="0">
              <a:buNone/>
              <a:defRPr sz="1600" b="1"/>
            </a:lvl7pPr>
            <a:lvl8pPr marL="3351977" indent="0">
              <a:buNone/>
              <a:defRPr sz="1600" b="1"/>
            </a:lvl8pPr>
            <a:lvl9pPr marL="3830831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54" indent="0">
              <a:buNone/>
              <a:defRPr sz="2100" b="1"/>
            </a:lvl2pPr>
            <a:lvl3pPr marL="957708" indent="0">
              <a:buNone/>
              <a:defRPr sz="1800" b="1"/>
            </a:lvl3pPr>
            <a:lvl4pPr marL="1436563" indent="0">
              <a:buNone/>
              <a:defRPr sz="1600" b="1"/>
            </a:lvl4pPr>
            <a:lvl5pPr marL="1915417" indent="0">
              <a:buNone/>
              <a:defRPr sz="1600" b="1"/>
            </a:lvl5pPr>
            <a:lvl6pPr marL="2394270" indent="0">
              <a:buNone/>
              <a:defRPr sz="1600" b="1"/>
            </a:lvl6pPr>
            <a:lvl7pPr marL="2873123" indent="0">
              <a:buNone/>
              <a:defRPr sz="1600" b="1"/>
            </a:lvl7pPr>
            <a:lvl8pPr marL="3351977" indent="0">
              <a:buNone/>
              <a:defRPr sz="1600" b="1"/>
            </a:lvl8pPr>
            <a:lvl9pPr marL="3830831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990BC-32E6-433F-96C7-A19B8D77F0F0}" type="datetimeFigureOut">
              <a:rPr lang="ru-RU" smtClean="0"/>
              <a:pPr/>
              <a:t>06.07.2017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5E2F-C8F7-48E8-9196-F0BC3E12C9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0949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990BC-32E6-433F-96C7-A19B8D77F0F0}" type="datetimeFigureOut">
              <a:rPr lang="ru-RU" smtClean="0"/>
              <a:pPr/>
              <a:t>06.07.2017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5E2F-C8F7-48E8-9196-F0BC3E12C9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56671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990BC-32E6-433F-96C7-A19B8D77F0F0}" type="datetimeFigureOut">
              <a:rPr lang="ru-RU" smtClean="0"/>
              <a:pPr/>
              <a:t>06.07.2017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5E2F-C8F7-48E8-9196-F0BC3E12C9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41826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4" y="273051"/>
            <a:ext cx="3259006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0" y="273053"/>
            <a:ext cx="5537729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4" y="1435104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78854" indent="0">
              <a:buNone/>
              <a:defRPr sz="1300"/>
            </a:lvl2pPr>
            <a:lvl3pPr marL="957708" indent="0">
              <a:buNone/>
              <a:defRPr sz="1100"/>
            </a:lvl3pPr>
            <a:lvl4pPr marL="1436563" indent="0">
              <a:buNone/>
              <a:defRPr sz="1000"/>
            </a:lvl4pPr>
            <a:lvl5pPr marL="1915417" indent="0">
              <a:buNone/>
              <a:defRPr sz="1000"/>
            </a:lvl5pPr>
            <a:lvl6pPr marL="2394270" indent="0">
              <a:buNone/>
              <a:defRPr sz="1000"/>
            </a:lvl6pPr>
            <a:lvl7pPr marL="2873123" indent="0">
              <a:buNone/>
              <a:defRPr sz="1000"/>
            </a:lvl7pPr>
            <a:lvl8pPr marL="3351977" indent="0">
              <a:buNone/>
              <a:defRPr sz="1000"/>
            </a:lvl8pPr>
            <a:lvl9pPr marL="383083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990BC-32E6-433F-96C7-A19B8D77F0F0}" type="datetimeFigureOut">
              <a:rPr lang="ru-RU" smtClean="0"/>
              <a:pPr/>
              <a:t>06.07.2017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5E2F-C8F7-48E8-9196-F0BC3E12C9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63962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6" y="4800602"/>
            <a:ext cx="59436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6" y="612776"/>
            <a:ext cx="5943600" cy="4114800"/>
          </a:xfrm>
        </p:spPr>
        <p:txBody>
          <a:bodyPr/>
          <a:lstStyle>
            <a:lvl1pPr marL="0" indent="0">
              <a:buNone/>
              <a:defRPr sz="3400"/>
            </a:lvl1pPr>
            <a:lvl2pPr marL="478854" indent="0">
              <a:buNone/>
              <a:defRPr sz="2900"/>
            </a:lvl2pPr>
            <a:lvl3pPr marL="957708" indent="0">
              <a:buNone/>
              <a:defRPr sz="2500"/>
            </a:lvl3pPr>
            <a:lvl4pPr marL="1436563" indent="0">
              <a:buNone/>
              <a:defRPr sz="2100"/>
            </a:lvl4pPr>
            <a:lvl5pPr marL="1915417" indent="0">
              <a:buNone/>
              <a:defRPr sz="2100"/>
            </a:lvl5pPr>
            <a:lvl6pPr marL="2394270" indent="0">
              <a:buNone/>
              <a:defRPr sz="2100"/>
            </a:lvl6pPr>
            <a:lvl7pPr marL="2873123" indent="0">
              <a:buNone/>
              <a:defRPr sz="2100"/>
            </a:lvl7pPr>
            <a:lvl8pPr marL="3351977" indent="0">
              <a:buNone/>
              <a:defRPr sz="2100"/>
            </a:lvl8pPr>
            <a:lvl9pPr marL="3830831" indent="0">
              <a:buNone/>
              <a:defRPr sz="21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6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78854" indent="0">
              <a:buNone/>
              <a:defRPr sz="1300"/>
            </a:lvl2pPr>
            <a:lvl3pPr marL="957708" indent="0">
              <a:buNone/>
              <a:defRPr sz="1100"/>
            </a:lvl3pPr>
            <a:lvl4pPr marL="1436563" indent="0">
              <a:buNone/>
              <a:defRPr sz="1000"/>
            </a:lvl4pPr>
            <a:lvl5pPr marL="1915417" indent="0">
              <a:buNone/>
              <a:defRPr sz="1000"/>
            </a:lvl5pPr>
            <a:lvl6pPr marL="2394270" indent="0">
              <a:buNone/>
              <a:defRPr sz="1000"/>
            </a:lvl6pPr>
            <a:lvl7pPr marL="2873123" indent="0">
              <a:buNone/>
              <a:defRPr sz="1000"/>
            </a:lvl7pPr>
            <a:lvl8pPr marL="3351977" indent="0">
              <a:buNone/>
              <a:defRPr sz="1000"/>
            </a:lvl8pPr>
            <a:lvl9pPr marL="383083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990BC-32E6-433F-96C7-A19B8D77F0F0}" type="datetimeFigureOut">
              <a:rPr lang="ru-RU" smtClean="0"/>
              <a:pPr/>
              <a:t>06.07.2017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5E2F-C8F7-48E8-9196-F0BC3E12C9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33259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2" y="274638"/>
            <a:ext cx="8915401" cy="1143000"/>
          </a:xfrm>
          <a:prstGeom prst="rect">
            <a:avLst/>
          </a:prstGeom>
        </p:spPr>
        <p:txBody>
          <a:bodyPr vert="horz" lIns="95771" tIns="47885" rIns="95771" bIns="478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2" y="1600204"/>
            <a:ext cx="8915401" cy="4525963"/>
          </a:xfrm>
          <a:prstGeom prst="rect">
            <a:avLst/>
          </a:prstGeom>
        </p:spPr>
        <p:txBody>
          <a:bodyPr vert="horz" lIns="95771" tIns="47885" rIns="95771" bIns="478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2" y="6356354"/>
            <a:ext cx="2311401" cy="365125"/>
          </a:xfrm>
          <a:prstGeom prst="rect">
            <a:avLst/>
          </a:prstGeom>
        </p:spPr>
        <p:txBody>
          <a:bodyPr vert="horz" lIns="95771" tIns="47885" rIns="95771" bIns="478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990BC-32E6-433F-96C7-A19B8D77F0F0}" type="datetimeFigureOut">
              <a:rPr lang="ru-RU" smtClean="0"/>
              <a:pPr/>
              <a:t>06.07.2017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2" y="6356354"/>
            <a:ext cx="3136900" cy="365125"/>
          </a:xfrm>
          <a:prstGeom prst="rect">
            <a:avLst/>
          </a:prstGeom>
        </p:spPr>
        <p:txBody>
          <a:bodyPr vert="horz" lIns="95771" tIns="47885" rIns="95771" bIns="478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4"/>
            <a:ext cx="2311401" cy="365125"/>
          </a:xfrm>
          <a:prstGeom prst="rect">
            <a:avLst/>
          </a:prstGeom>
        </p:spPr>
        <p:txBody>
          <a:bodyPr vert="horz" lIns="95771" tIns="47885" rIns="95771" bIns="478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85E2F-C8F7-48E8-9196-F0BC3E12C9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49894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708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39" indent="-359139" algn="l" defTabSz="957708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138" indent="-299283" algn="l" defTabSz="957708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135" indent="-239427" algn="l" defTabSz="957708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5989" indent="-239427" algn="l" defTabSz="957708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843" indent="-239427" algn="l" defTabSz="957708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698" indent="-239427" algn="l" defTabSz="957708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552" indent="-239427" algn="l" defTabSz="957708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405" indent="-239427" algn="l" defTabSz="957708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259" indent="-239427" algn="l" defTabSz="957708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577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78854" algn="l" defTabSz="9577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57708" algn="l" defTabSz="9577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563" algn="l" defTabSz="9577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417" algn="l" defTabSz="9577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270" algn="l" defTabSz="9577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123" algn="l" defTabSz="9577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351977" algn="l" defTabSz="9577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30831" algn="l" defTabSz="9577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service.nalog.ru/gp2.do" TargetMode="External"/><Relationship Id="rId5" Type="http://schemas.openxmlformats.org/officeDocument/2006/relationships/image" Target="../media/image5.jpeg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39356" y="249008"/>
            <a:ext cx="2813444" cy="7920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5771" tIns="47885" rIns="95771" bIns="47885" rtlCol="0" anchor="ctr"/>
          <a:lstStyle/>
          <a:p>
            <a:pPr algn="ctr"/>
            <a:r>
              <a:rPr lang="ru-RU" sz="13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Преимущества подачи документов в электронном виде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36645" y="1268761"/>
            <a:ext cx="2816156" cy="482453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5771" tIns="47885" rIns="95771" bIns="47885" rtlCol="0" anchor="ctr"/>
          <a:lstStyle/>
          <a:p>
            <a:pPr algn="just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Взаимодействие с регистрирующим органом в электронном виде является наиболее удобным, быстрым и эффективным способом получения государственной услуги.</a:t>
            </a:r>
          </a:p>
          <a:p>
            <a:pPr algn="just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Основной плюс этого способа подачи документов для заявителей – серьезная экономия времени и денег. Один раз, получив усиленную квалифицированную электронную подпись, можно будет уже не тратить время на посещение нотариальной конторы и деньги на оплату услуг нотариуса.</a:t>
            </a:r>
          </a:p>
          <a:p>
            <a:pPr algn="just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Удобство – возможность подачи документов и получения результата государственной услуги без посещения инспекции. </a:t>
            </a:r>
          </a:p>
          <a:p>
            <a:pPr algn="just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Быстрота – документы формируются и направляются в электронном виде, что приравнивается к получению документа на бумаге в виде предоставления ссылки для скачивания, количество скачиваний не ограничено. В случае необходимости, документы могут быть получены заявителем и на бумажном носителе.</a:t>
            </a:r>
          </a:p>
          <a:p>
            <a:pPr algn="just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Эффективность – в любом случае, формируется документ, направляемый в адрес заявителя, в котором однозначно выражена позиция налогового органа, что исключает возможность недопонимания и возникновения конфликтных ситуаций.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548847" y="249010"/>
            <a:ext cx="2886320" cy="79688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5771" tIns="47885" rIns="95771" bIns="47885" rtlCol="0" anchor="ctr"/>
          <a:lstStyle/>
          <a:p>
            <a:pPr algn="ctr"/>
            <a:endParaRPr lang="ru-RU" sz="1000" b="1" i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1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Подача документов по государственной регистрации юридических лиц и индивидуальных предпринимателей</a:t>
            </a:r>
          </a:p>
          <a:p>
            <a:pPr algn="ctr"/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825207" y="249010"/>
            <a:ext cx="2730305" cy="79688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5771" tIns="47885" rIns="95771" bIns="47885" rtlCol="0" anchor="ctr"/>
          <a:lstStyle/>
          <a:p>
            <a:pPr lvl="0" algn="ctr"/>
            <a:endParaRPr lang="ru-RU" sz="11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sz="11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Подача заявки на государственную регистрацию юридических лиц и индивидуальных предпринимателей</a:t>
            </a:r>
          </a:p>
          <a:p>
            <a:pPr algn="ctr"/>
            <a:endParaRPr lang="ru-RU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548845" y="2060848"/>
            <a:ext cx="2931661" cy="244827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5771" tIns="47885" rIns="95771" bIns="47885" rtlCol="0" anchor="ctr"/>
          <a:lstStyle/>
          <a:p>
            <a:pPr algn="just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Сервис позволяет направить в регистрирующий орган в электронном виде пакет документов на государственную регистрацию юридических лиц и индивидуальных предпринимателей. </a:t>
            </a:r>
            <a:endParaRPr lang="ru-RU" sz="9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Направление электронных документов в регистрирующий орган осуществляется заявителем, имеющим сертификат ключа подписи и соответствующий ему ключ электронной подписи (ЭП), </a:t>
            </a:r>
            <a:r>
              <a:rPr lang="ru-RU" sz="900" b="1" u="sng" dirty="0">
                <a:latin typeface="Times New Roman" pitchFamily="18" charset="0"/>
                <a:cs typeface="Times New Roman" pitchFamily="18" charset="0"/>
              </a:rPr>
              <a:t>без необходимости посещения нотариуса</a:t>
            </a:r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. При этом возможно использование ЭП, предназначенной для представления в электронном виде налоговой и бухгалтерской отчётности.</a:t>
            </a:r>
            <a:endParaRPr lang="ru-RU" sz="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897215" y="2056792"/>
            <a:ext cx="2658297" cy="244827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5771" tIns="47885" rIns="95771" bIns="47885" rtlCol="0" anchor="ctr"/>
          <a:lstStyle/>
          <a:p>
            <a:pPr algn="just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Данный сервис  позволяет пользователям в интерактивном режиме оформить и направить  в регистрирующий орган следующие виды заявлений: </a:t>
            </a:r>
            <a:endParaRPr lang="ru-RU" sz="9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Заявление о создании организации (Р11001)</a:t>
            </a:r>
            <a:endParaRPr lang="ru-RU" sz="9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Заявление о регистрации в качестве индивидуального предпринимателя (Р21001)</a:t>
            </a:r>
            <a:endParaRPr lang="ru-RU" sz="9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Заявление о внесении изменений в сведения об ИП (Р24001)</a:t>
            </a:r>
            <a:endParaRPr lang="ru-RU" sz="9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Заявление о прекращении деятельности ИП (Р26001)</a:t>
            </a:r>
            <a:endParaRPr lang="ru-RU" sz="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548845" y="4653136"/>
            <a:ext cx="2931661" cy="144016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5771" tIns="47885" rIns="95771" bIns="47885" rtlCol="0" anchor="ctr"/>
          <a:lstStyle/>
          <a:p>
            <a:pPr marL="179571" indent="-179571">
              <a:buFont typeface="Wingdings" pitchFamily="2" charset="2"/>
              <a:buChar char="ü"/>
            </a:pPr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не требуется посещения регистрирующего органа и нотариуса</a:t>
            </a:r>
            <a:endParaRPr lang="ru-RU" sz="900" dirty="0">
              <a:latin typeface="Times New Roman" pitchFamily="18" charset="0"/>
              <a:cs typeface="Times New Roman" pitchFamily="18" charset="0"/>
            </a:endParaRPr>
          </a:p>
          <a:p>
            <a:pPr marL="179571" indent="-179571">
              <a:buFont typeface="Wingdings" pitchFamily="2" charset="2"/>
              <a:buChar char="ü"/>
            </a:pPr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получив один </a:t>
            </a:r>
            <a:r>
              <a:rPr lang="ru-RU" sz="900" b="1">
                <a:latin typeface="Times New Roman" pitchFamily="18" charset="0"/>
                <a:cs typeface="Times New Roman" pitchFamily="18" charset="0"/>
              </a:rPr>
              <a:t>раз </a:t>
            </a:r>
            <a:r>
              <a:rPr lang="ru-RU" sz="900" b="1" smtClean="0">
                <a:latin typeface="Times New Roman" pitchFamily="18" charset="0"/>
                <a:cs typeface="Times New Roman" pitchFamily="18" charset="0"/>
              </a:rPr>
              <a:t>усиленную ЭП </a:t>
            </a:r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уже не надо тратить деньги на оплату услуг нотариуса</a:t>
            </a:r>
            <a:endParaRPr lang="ru-RU" sz="900" dirty="0">
              <a:latin typeface="Times New Roman" pitchFamily="18" charset="0"/>
              <a:cs typeface="Times New Roman" pitchFamily="18" charset="0"/>
            </a:endParaRPr>
          </a:p>
          <a:p>
            <a:pPr marL="179571" indent="-179571">
              <a:buFont typeface="Wingdings" pitchFamily="2" charset="2"/>
              <a:buChar char="ü"/>
            </a:pPr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использование ЭП, предназначенной для представления отчетности</a:t>
            </a:r>
            <a:endParaRPr lang="ru-RU" sz="900" dirty="0">
              <a:latin typeface="Times New Roman" pitchFamily="18" charset="0"/>
              <a:cs typeface="Times New Roman" pitchFamily="18" charset="0"/>
            </a:endParaRPr>
          </a:p>
          <a:p>
            <a:pPr marL="179571" indent="-179571">
              <a:buFont typeface="Wingdings" pitchFamily="2" charset="2"/>
              <a:buChar char="ü"/>
            </a:pPr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заполнение заявления без ошибок – сервис отправки проверит заявление за Вас.</a:t>
            </a:r>
            <a:endParaRPr lang="ru-RU" sz="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897215" y="4653136"/>
            <a:ext cx="2658298" cy="144016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5771" tIns="47885" rIns="95771" bIns="47885" rtlCol="0" anchor="ctr"/>
          <a:lstStyle/>
          <a:p>
            <a:pPr marL="179571" indent="-179571" algn="just">
              <a:buFont typeface="Wingdings" pitchFamily="2" charset="2"/>
              <a:buChar char="ü"/>
            </a:pPr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не надо обращаться к нотариусу</a:t>
            </a:r>
            <a:endParaRPr lang="ru-RU" sz="900" dirty="0">
              <a:latin typeface="Times New Roman" pitchFamily="18" charset="0"/>
              <a:cs typeface="Times New Roman" pitchFamily="18" charset="0"/>
            </a:endParaRPr>
          </a:p>
          <a:p>
            <a:pPr marL="179571" indent="-179571" algn="just">
              <a:buFont typeface="Wingdings" pitchFamily="2" charset="2"/>
              <a:buChar char="ü"/>
            </a:pPr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только один раз обратиться в регистрирующий орган;</a:t>
            </a:r>
            <a:endParaRPr lang="ru-RU" sz="900" dirty="0">
              <a:latin typeface="Times New Roman" pitchFamily="18" charset="0"/>
              <a:cs typeface="Times New Roman" pitchFamily="18" charset="0"/>
            </a:endParaRPr>
          </a:p>
          <a:p>
            <a:pPr marL="179571" indent="-179571" algn="just">
              <a:buFont typeface="Wingdings" pitchFamily="2" charset="2"/>
              <a:buChar char="ü"/>
            </a:pPr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не требует наличие ЭП</a:t>
            </a:r>
            <a:endParaRPr lang="ru-RU" sz="900" dirty="0">
              <a:latin typeface="Times New Roman" pitchFamily="18" charset="0"/>
              <a:cs typeface="Times New Roman" pitchFamily="18" charset="0"/>
            </a:endParaRPr>
          </a:p>
          <a:p>
            <a:pPr marL="179571" indent="-179571" algn="just">
              <a:buFont typeface="Wingdings" pitchFamily="2" charset="2"/>
              <a:buChar char="ü"/>
            </a:pPr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заполнение заявления без ошибок – сервис отправки проверит заявление за Вас.</a:t>
            </a:r>
            <a:endParaRPr lang="ru-RU" sz="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548846" y="1268761"/>
            <a:ext cx="2028225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5771" tIns="47885" rIns="95771" bIns="47885" rtlCol="0" anchor="ctr"/>
          <a:lstStyle/>
          <a:p>
            <a:r>
              <a:rPr lang="ru-RU" sz="1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https://</a:t>
            </a:r>
            <a:r>
              <a:rPr lang="ru-RU" sz="1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www.nalog.ru/rn37/service/gosreg_eldocs</a:t>
            </a:r>
            <a:r>
              <a:rPr lang="ru-RU" sz="10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endParaRPr lang="ru-RU" sz="1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825207" y="1268761"/>
            <a:ext cx="1944217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5771" tIns="47885" rIns="95771" bIns="47885" rtlCol="0" anchor="ctr"/>
          <a:lstStyle/>
          <a:p>
            <a:r>
              <a:rPr lang="ru-RU" sz="1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https://service.nalog.ru/gosreg/</a:t>
            </a:r>
          </a:p>
        </p:txBody>
      </p:sp>
      <p:pic>
        <p:nvPicPr>
          <p:cNvPr id="27" name="Рисунок 26" descr="C:\Users\3700-01-772\AppData\Local\Microsoft\Windows\Temporary Internet Files\Content.Word\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33088" y="1268760"/>
            <a:ext cx="702079" cy="579963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Рисунок 27" descr="C:\Users\3700-01-772\AppData\Local\Microsoft\Windows\Temporary Internet Files\Content.Word\.gi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853436" y="1239123"/>
            <a:ext cx="702079" cy="6096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08672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426313" y="120754"/>
            <a:ext cx="2654480" cy="33387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5771" tIns="47885" rIns="95771" bIns="47885" rtlCol="0" anchor="ctr"/>
          <a:lstStyle/>
          <a:p>
            <a:pPr algn="ctr"/>
            <a:r>
              <a:rPr lang="ru-RU" sz="13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Электронная подпись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28206" y="620688"/>
            <a:ext cx="2680423" cy="295232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5771" tIns="47885" rIns="95771" bIns="47885" rtlCol="0" anchor="ctr"/>
          <a:lstStyle/>
          <a:p>
            <a:pPr algn="just"/>
            <a:r>
              <a:rPr lang="ru-RU" sz="900" b="1" u="sng" dirty="0">
                <a:latin typeface="Times New Roman" pitchFamily="18" charset="0"/>
                <a:cs typeface="Times New Roman" pitchFamily="18" charset="0"/>
              </a:rPr>
              <a:t>Электронная подпись (ЭП)</a:t>
            </a:r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 – аналог собственноручной подписи, применяемой по отношению к электронному документу.</a:t>
            </a:r>
          </a:p>
          <a:p>
            <a:pPr algn="just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ЭП обладает следующими свойствами:</a:t>
            </a:r>
          </a:p>
          <a:p>
            <a:pPr lvl="0" algn="just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Является уникальной;</a:t>
            </a:r>
          </a:p>
          <a:p>
            <a:pPr lvl="0" algn="just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Защищена от копирования;</a:t>
            </a:r>
          </a:p>
          <a:p>
            <a:pPr lvl="0" algn="just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Указывает на лицо, которое подписало документ.</a:t>
            </a:r>
          </a:p>
          <a:p>
            <a:pPr algn="just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В соответствии с п. 1.2 ст. 9 Федерального закона №129-ФЗ «О государственной регистрации юридических лиц и индивидуальных предпринимателей» в случае наличия ЭП при подаче документов в электронном виде заверение подписи нотариусом </a:t>
            </a:r>
            <a:r>
              <a:rPr lang="ru-RU" sz="900" b="1" u="sng" dirty="0">
                <a:latin typeface="Times New Roman" pitchFamily="18" charset="0"/>
                <a:cs typeface="Times New Roman" pitchFamily="18" charset="0"/>
              </a:rPr>
              <a:t>не требуется</a:t>
            </a:r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Сертификат ключа подписи и соответствующий ему  ключ  электронной  подписи  можно  получить в любом удостоверяющем центре, аккредитованном в сети доверенных удостоверяющих центров ФНС России.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26313" y="3717032"/>
            <a:ext cx="2479369" cy="41305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5771" tIns="47885" rIns="95771" bIns="47885" rtlCol="0" anchor="ctr"/>
          <a:lstStyle/>
          <a:p>
            <a:pPr lvl="0" algn="ctr"/>
            <a:r>
              <a:rPr lang="ru-RU" sz="13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Уплата государственной пошлины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12840" y="1463097"/>
            <a:ext cx="2808312" cy="391011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5771" tIns="47885" rIns="95771" bIns="47885" numCol="1" rtlCol="0" anchor="ctr"/>
          <a:lstStyle/>
          <a:p>
            <a:pPr algn="just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Данный сервис предоставляет возможность заинтересованным лицам бесплатно без посещения налогового органа получить сведения из ЕГРЮЛ/ЕГРИП о конкретном юридическом лице/индивидуальном предпринимателе в виде выписки из соответствующего реестра/справки об отсутствии запрашиваемой информации в форме электронного документа, подписанного усиленной квалифицированной электронной подписью.</a:t>
            </a:r>
          </a:p>
          <a:p>
            <a:pPr algn="just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Исходя из положений п. 1 и 3 ст. 6 Федерального закона от 06 апреля 2011 г. №63-ФЗ «Об электронной подписи» выписка/справка об отсутствии запрашиваемой информации в электронной форме, подписанная усиленной квалифицированной электронной подписью, </a:t>
            </a:r>
            <a:r>
              <a:rPr lang="ru-RU" sz="900" b="1" u="sng" dirty="0">
                <a:latin typeface="Times New Roman" pitchFamily="18" charset="0"/>
                <a:cs typeface="Times New Roman" pitchFamily="18" charset="0"/>
              </a:rPr>
              <a:t>равнозначна</a:t>
            </a:r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 выписке/справке об отсутствии запрашиваемой информации на бумажном носителе, подписанной собственноручной подписью должностного лица налогового органа и заверенной печатью налогового органа. Для получения выписки/справки </a:t>
            </a:r>
            <a:r>
              <a:rPr lang="ru-RU" sz="900" b="1" u="sng" dirty="0">
                <a:latin typeface="Times New Roman" pitchFamily="18" charset="0"/>
                <a:cs typeface="Times New Roman" pitchFamily="18" charset="0"/>
              </a:rPr>
              <a:t>сертификат электронной подписи заявителя не требуется.</a:t>
            </a:r>
            <a:endParaRPr lang="ru-RU" sz="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512840" y="120755"/>
            <a:ext cx="2880320" cy="5707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5771" tIns="47885" rIns="95771" bIns="47885" rtlCol="0" anchor="ctr"/>
          <a:lstStyle/>
          <a:p>
            <a:pPr algn="ctr"/>
            <a:r>
              <a:rPr lang="ru-RU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Предоставление сведений из ЕГРЮЛ/ЕГРИП о конкретном юридическом лице/индивидуальном предпринимателе в форме электронного документа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00369" y="4779244"/>
            <a:ext cx="2680424" cy="181874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5771" tIns="47885" rIns="95771" bIns="47885" numCol="1" rtlCol="0" anchor="ctr"/>
          <a:lstStyle/>
          <a:p>
            <a:pPr algn="just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Данный сервис позволяет сформировать платежный документ на уплату госпошлины при регистрации ЮЛ/ИП, за предоставление сведений из ЕГРЮЛ/ЕГРИП/ЕГРН и реестра дисквалифицированных лиц, а также произвести оплату через один из банков-партнеров ФНС России.</a:t>
            </a:r>
          </a:p>
          <a:p>
            <a:pPr algn="just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Для формирования платежного документа необходимо выбрать вид платежа и сумму платежа. 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 descr="C:\Users\3700-01-772\AppData\Local\Microsoft\Windows\Temporary Internet Files\Content.Word\.gi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90529" y="4169644"/>
            <a:ext cx="6181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Рисунок 10" descr="C:\Users\3700-01-772\AppData\Local\Microsoft\Windows\Temporary Internet Files\Content.Word\.gif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17096" y="765902"/>
            <a:ext cx="648072" cy="63694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Прямоугольник 11"/>
          <p:cNvSpPr/>
          <p:nvPr/>
        </p:nvSpPr>
        <p:spPr>
          <a:xfrm>
            <a:off x="6753200" y="2096852"/>
            <a:ext cx="3036731" cy="1697143"/>
          </a:xfrm>
          <a:prstGeom prst="rect">
            <a:avLst/>
          </a:prstGeom>
        </p:spPr>
        <p:txBody>
          <a:bodyPr wrap="square" lIns="95771" tIns="47885" rIns="95771" bIns="47885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5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ЭЛЕКТРОННАЯ РЕГИСТРАЦИЯ</a:t>
            </a:r>
          </a:p>
          <a:p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 </a:t>
            </a:r>
          </a:p>
          <a:p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 </a:t>
            </a:r>
          </a:p>
          <a:p>
            <a:pPr algn="ctr"/>
            <a:r>
              <a:rPr lang="ru-RU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В НОГУ СО </a:t>
            </a:r>
            <a:r>
              <a:rPr lang="ru-RU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ВРЕМЕНЕМ!</a:t>
            </a:r>
            <a:endParaRPr lang="ru-RU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4" name="Picture 1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97216" y="149828"/>
            <a:ext cx="864096" cy="830900"/>
          </a:xfrm>
          <a:prstGeom prst="ellipse">
            <a:avLst/>
          </a:prstGeom>
          <a:ln>
            <a:noFill/>
          </a:ln>
          <a:effectLst/>
        </p:spPr>
      </p:pic>
      <p:sp>
        <p:nvSpPr>
          <p:cNvPr id="17" name="TextBox 16"/>
          <p:cNvSpPr txBox="1"/>
          <p:nvPr/>
        </p:nvSpPr>
        <p:spPr>
          <a:xfrm>
            <a:off x="7833320" y="287692"/>
            <a:ext cx="1956612" cy="958480"/>
          </a:xfrm>
          <a:prstGeom prst="rect">
            <a:avLst/>
          </a:prstGeom>
          <a:noFill/>
        </p:spPr>
        <p:txBody>
          <a:bodyPr wrap="square" lIns="95771" tIns="47885" rIns="95771" bIns="47885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Межрайонная ИФНС России №3 по Ивановской области</a:t>
            </a:r>
          </a:p>
          <a:p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584848" y="826148"/>
            <a:ext cx="2160240" cy="5146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https://service.nalog.ru/vyp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28206" y="4293096"/>
            <a:ext cx="2043141" cy="3337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https://</a:t>
            </a:r>
            <a:r>
              <a:rPr lang="ru-RU" sz="9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service.nalog.ru/gp2.do</a:t>
            </a:r>
            <a:endParaRPr lang="ru-RU" sz="9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094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665</Words>
  <Application>Microsoft Office PowerPoint</Application>
  <PresentationFormat>Лист A4 (210x297 мм)</PresentationFormat>
  <Paragraphs>51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3700-01-772</dc:creator>
  <cp:lastModifiedBy>Попыванова Н.П.</cp:lastModifiedBy>
  <cp:revision>66</cp:revision>
  <cp:lastPrinted>2017-06-29T09:08:25Z</cp:lastPrinted>
  <dcterms:created xsi:type="dcterms:W3CDTF">2017-06-27T10:51:02Z</dcterms:created>
  <dcterms:modified xsi:type="dcterms:W3CDTF">2017-07-06T14:29:19Z</dcterms:modified>
</cp:coreProperties>
</file>